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Lst>
  <p:sldSz cx="12192000" cy="6858000"/>
  <p:notesSz cx="6858000" cy="9144000"/>
  <p:custDataLst>
    <p:tags r:id="rId3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tags" Target="tags/tag1.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1.jpeg"/><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2.jpeg"/><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3.jpeg"/><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7.jpeg"/><Relationship Id="rId4" Type="http://schemas.openxmlformats.org/officeDocument/2006/relationships/image" Target="../media/image16.jpeg"/><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8.jpeg"/><Relationship Id="rId1"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9.jpeg"/><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0.jpeg"/><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3.jpeg"/><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image" Target="../media/image4.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4.jpeg"/><Relationship Id="rId1"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5.jpeg"/><Relationship Id="rId1" Type="http://schemas.openxmlformats.org/officeDocument/2006/relationships/image" Target="../media/image4.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8.jpeg"/><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image" Target="../media/image4.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9.jpe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0.jpeg"/><Relationship Id="rId1"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1.jpeg"/><Relationship Id="rId1" Type="http://schemas.openxmlformats.org/officeDocument/2006/relationships/image" Target="../media/image4.png"/></Relationships>
</file>

<file path=ppt/slides/_rels/slide3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4.jpeg"/><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image" Target="../media/image4.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jpe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8.jpeg"/><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jpe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jpe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640145" y="1005905"/>
            <a:ext cx="7487557" cy="2200275"/>
          </a:xfrm>
          <a:prstGeom prst="rect">
            <a:avLst/>
          </a:prstGeom>
        </p:spPr>
        <p:txBody>
          <a:bodyPr vert="horz" wrap="square" lIns="114300" tIns="57150" rIns="114300" bIns="57150" rtlCol="0" anchor="t" anchorCtr="0">
            <a:normAutofit/>
          </a:bodyPr>
          <a:lstStyle/>
          <a:p>
            <a:pPr>
              <a:lnSpc>
                <a:spcPct val="115000"/>
              </a:lnSpc>
            </a:pPr>
            <a:r>
              <a:rPr lang="en-US" sz="5700" b="1">
                <a:solidFill>
                  <a:srgbClr val="1F6E21">
                    <a:alpha val="100000"/>
                  </a:srgbClr>
                </a:solidFill>
                <a:latin typeface="微软雅黑" panose="020B0503020204020204" charset="-122"/>
                <a:ea typeface="微软雅黑" panose="020B0503020204020204" charset="-122"/>
                <a:cs typeface="微软雅黑" panose="020B0503020204020204" charset="-122"/>
              </a:rPr>
              <a:t>介绍家乡黑龙江省</a:t>
            </a:r>
            <a:endParaRPr lang="en-US" sz="5700" b="1">
              <a:solidFill>
                <a:srgbClr val="1F6E21">
                  <a:alpha val="100000"/>
                </a:srgb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700621" y="4972271"/>
            <a:ext cx="6934200" cy="313690"/>
          </a:xfrm>
          <a:prstGeom prst="rect">
            <a:avLst/>
          </a:prstGeom>
        </p:spPr>
        <p:txBody>
          <a:bodyPr vert="horz" wrap="square" lIns="114300" tIns="57150" rIns="114300" bIns="57150" rtlCol="0" anchor="t" anchorCtr="0">
            <a:spAutoFit/>
          </a:bodyPr>
          <a:lstStyle/>
          <a:p>
            <a:pPr>
              <a:lnSpc>
                <a:spcPct val="64000"/>
              </a:lnSpc>
            </a:pPr>
            <a:r>
              <a:rPr lang="en-US" sz="2025">
                <a:solidFill>
                  <a:srgbClr val="222222">
                    <a:alpha val="100000"/>
                  </a:srgbClr>
                </a:solidFill>
                <a:latin typeface="微软雅黑" panose="020B0503020204020204" charset="-122"/>
                <a:ea typeface="微软雅黑" panose="020B0503020204020204" charset="-122"/>
                <a:cs typeface="微软雅黑" panose="020B0503020204020204" charset="-122"/>
              </a:rPr>
              <a:t>汇报人：</a:t>
            </a:r>
            <a:r>
              <a:rPr lang="zh-CN" altLang="en-US" sz="2025">
                <a:solidFill>
                  <a:srgbClr val="222222">
                    <a:alpha val="100000"/>
                  </a:srgbClr>
                </a:solidFill>
                <a:latin typeface="微软雅黑" panose="020B0503020204020204" charset="-122"/>
                <a:ea typeface="微软雅黑" panose="020B0503020204020204" charset="-122"/>
                <a:cs typeface="微软雅黑" panose="020B0503020204020204" charset="-122"/>
              </a:rPr>
              <a:t>郜文强</a:t>
            </a:r>
            <a:endParaRPr lang="zh-CN" altLang="en-US" sz="2025">
              <a:solidFill>
                <a:srgbClr val="222222">
                  <a:alpha val="100000"/>
                </a:srgbClr>
              </a:solidFill>
              <a:latin typeface="微软雅黑" panose="020B0503020204020204" charset="-122"/>
              <a:ea typeface="微软雅黑" panose="020B0503020204020204" charset="-122"/>
              <a:cs typeface="微软雅黑" panose="020B0503020204020204" charset="-122"/>
            </a:endParaRPr>
          </a:p>
        </p:txBody>
      </p:sp>
      <p:sp>
        <p:nvSpPr>
          <p:cNvPr id="4" name="TextBox 4"/>
          <p:cNvSpPr txBox="1"/>
          <p:nvPr/>
        </p:nvSpPr>
        <p:spPr>
          <a:xfrm>
            <a:off x="700621" y="5498052"/>
            <a:ext cx="6934200" cy="390525"/>
          </a:xfrm>
          <a:prstGeom prst="rect">
            <a:avLst/>
          </a:prstGeom>
        </p:spPr>
        <p:txBody>
          <a:bodyPr vert="horz" wrap="square" lIns="114300" tIns="57150" rIns="114300" bIns="57150" rtlCol="0" anchor="t" anchorCtr="0">
            <a:spAutoFit/>
          </a:bodyPr>
          <a:lstStyle/>
          <a:p>
            <a:pPr>
              <a:lnSpc>
                <a:spcPct val="64000"/>
              </a:lnSpc>
            </a:pPr>
            <a:r>
              <a:rPr lang="en-US" sz="2025">
                <a:solidFill>
                  <a:srgbClr val="222222">
                    <a:alpha val="100000"/>
                  </a:srgbClr>
                </a:solidFill>
                <a:latin typeface="微软雅黑" panose="020B0503020204020204" charset="-122"/>
                <a:ea typeface="微软雅黑" panose="020B0503020204020204" charset="-122"/>
                <a:cs typeface="微软雅黑" panose="020B0503020204020204" charset="-122"/>
              </a:rPr>
              <a:t>2024-11-10</a:t>
            </a:r>
            <a:endParaRPr lang="en-US" sz="2025">
              <a:solidFill>
                <a:srgbClr val="222222">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00000"/>
          </a:blip>
          <a:srcRect l="25000" r="25000"/>
          <a:stretch>
            <a:fillRect/>
          </a:stretch>
        </p:blipFill>
        <p:spPr>
          <a:xfrm>
            <a:off x="615557" y="1293101"/>
            <a:ext cx="3938035" cy="5250714"/>
          </a:xfrm>
          <a:prstGeom prst="rect">
            <a:avLst/>
          </a:prstGeom>
        </p:spPr>
      </p:pic>
      <p:sp>
        <p:nvSpPr>
          <p:cNvPr id="3" name="AutoShape 3"/>
          <p:cNvSpPr/>
          <p:nvPr/>
        </p:nvSpPr>
        <p:spPr>
          <a:xfrm>
            <a:off x="4232060" y="1718638"/>
            <a:ext cx="7211308" cy="4522346"/>
          </a:xfrm>
          <a:prstGeom prst="roundRect">
            <a:avLst>
              <a:gd name="adj" fmla="val 4504"/>
            </a:avLst>
          </a:prstGeom>
          <a:solidFill>
            <a:srgbClr val="FFFFFF">
              <a:alpha val="100000"/>
            </a:srgbClr>
          </a:solidFill>
          <a:effectLst>
            <a:outerShdw blurRad="381000">
              <a:srgbClr val="000000">
                <a:alpha val="7000"/>
              </a:srgbClr>
            </a:outerShdw>
          </a:effectLst>
        </p:spPr>
      </p:sp>
      <p:sp>
        <p:nvSpPr>
          <p:cNvPr id="4" name="TextBox 4"/>
          <p:cNvSpPr txBox="1"/>
          <p:nvPr/>
        </p:nvSpPr>
        <p:spPr>
          <a:xfrm>
            <a:off x="4599214" y="2711090"/>
            <a:ext cx="6477000" cy="1257743"/>
          </a:xfrm>
          <a:prstGeom prst="rect">
            <a:avLst/>
          </a:prstGeom>
        </p:spPr>
        <p:txBody>
          <a:bodyPr vert="horz" wrap="square" lIns="123825" tIns="123825" rIns="57150" bIns="123825" rtlCol="0" anchor="t" anchorCtr="0">
            <a:noAutofit/>
          </a:bodyPr>
          <a:lstStyle/>
          <a:p>
            <a:pPr>
              <a:lnSpc>
                <a:spcPct val="140000"/>
              </a:lnSpc>
            </a:pPr>
            <a:r>
              <a:rPr lang="en-US" sz="1500">
                <a:solidFill>
                  <a:srgbClr val="000000">
                    <a:alpha val="100000"/>
                  </a:srgbClr>
                </a:solidFill>
                <a:latin typeface="微软雅黑" panose="020B0503020204020204" charset="-122"/>
                <a:ea typeface="微软雅黑" panose="020B0503020204020204" charset="-122"/>
                <a:cs typeface="微软雅黑" panose="020B0503020204020204" charset="-122"/>
              </a:rPr>
              <a:t>黑龙江省属于寒温带大陆性季风气候，四季分明，冬季漫长而寒冷，夏季短暂而炎热。这种独特的气候条件对黑龙江省的农业、林业和畜牧业产生了深远的影响。</a:t>
            </a:r>
            <a:endParaRPr lang="en-US" sz="150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5" name="TextBox 5"/>
          <p:cNvSpPr txBox="1"/>
          <p:nvPr/>
        </p:nvSpPr>
        <p:spPr>
          <a:xfrm>
            <a:off x="4599214" y="2143575"/>
            <a:ext cx="6477000" cy="645267"/>
          </a:xfrm>
          <a:prstGeom prst="rect">
            <a:avLst/>
          </a:prstGeom>
        </p:spPr>
        <p:txBody>
          <a:bodyPr vert="horz" wrap="square" lIns="123825" tIns="123825" rIns="57150" bIns="123825"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气候特点</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4599214" y="4589063"/>
            <a:ext cx="6477000" cy="1271524"/>
          </a:xfrm>
          <a:prstGeom prst="rect">
            <a:avLst/>
          </a:prstGeom>
        </p:spPr>
        <p:txBody>
          <a:bodyPr vert="horz" wrap="square" lIns="123825" tIns="123825" rIns="57150" bIns="123825" rtlCol="0" anchor="t" anchorCtr="0">
            <a:noAutofit/>
          </a:bodyPr>
          <a:lstStyle/>
          <a:p>
            <a:pPr>
              <a:lnSpc>
                <a:spcPct val="140000"/>
              </a:lnSpc>
            </a:pPr>
            <a:r>
              <a:rPr lang="en-US" sz="1500">
                <a:solidFill>
                  <a:srgbClr val="000000">
                    <a:alpha val="100000"/>
                  </a:srgbClr>
                </a:solidFill>
                <a:latin typeface="微软雅黑" panose="020B0503020204020204" charset="-122"/>
                <a:ea typeface="微软雅黑" panose="020B0503020204020204" charset="-122"/>
                <a:cs typeface="微软雅黑" panose="020B0503020204020204" charset="-122"/>
              </a:rPr>
              <a:t>由于气候的影响，黑龙江省的农作物种植以耐寒作物为主，如大豆、小麦等。同时，林业资源丰富，木材蓄积量大，为黑龙江省的林业产业提供了得天独厚的条件。</a:t>
            </a:r>
            <a:endParaRPr lang="en-US" sz="150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4599214" y="4153214"/>
            <a:ext cx="6477000" cy="645267"/>
          </a:xfrm>
          <a:prstGeom prst="rect">
            <a:avLst/>
          </a:prstGeom>
        </p:spPr>
        <p:txBody>
          <a:bodyPr vert="horz" wrap="square" lIns="123825" tIns="123825" rIns="57150" bIns="123825"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影响</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8" name="TextBox 8"/>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独特气候条件及影响</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3560913" y="1312852"/>
            <a:ext cx="7804501" cy="762000"/>
          </a:xfrm>
          <a:prstGeom prst="rect">
            <a:avLst/>
          </a:prstGeom>
        </p:spPr>
        <p:txBody>
          <a:bodyPr vert="horz" wrap="square" lIns="123825" tIns="123825" rIns="57150" bIns="123825" rtlCol="0" anchor="t"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动物资源</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cxnSp>
        <p:nvCxnSpPr>
          <p:cNvPr id="3" name="Connector 3"/>
          <p:cNvCxnSpPr/>
          <p:nvPr/>
        </p:nvCxnSpPr>
        <p:spPr>
          <a:xfrm>
            <a:off x="1197254" y="5988003"/>
            <a:ext cx="10998321" cy="0"/>
          </a:xfrm>
          <a:prstGeom prst="line">
            <a:avLst/>
          </a:prstGeom>
          <a:ln w="14288">
            <a:solidFill>
              <a:schemeClr val="accent1"/>
            </a:solidFill>
            <a:prstDash val="dash"/>
            <a:headEnd type="none"/>
            <a:tailEnd type="none"/>
          </a:ln>
        </p:spPr>
        <p:style>
          <a:lnRef idx="0">
            <a:schemeClr val="accent1"/>
          </a:lnRef>
          <a:fillRef idx="1">
            <a:schemeClr val="accent1"/>
          </a:fillRef>
          <a:effectRef idx="0">
            <a:schemeClr val="accent1"/>
          </a:effectRef>
          <a:fontRef idx="minor">
            <a:schemeClr val="lt1"/>
          </a:fontRef>
        </p:style>
      </p:cxnSp>
      <p:sp>
        <p:nvSpPr>
          <p:cNvPr id="4" name="TextBox 4"/>
          <p:cNvSpPr txBox="1"/>
          <p:nvPr/>
        </p:nvSpPr>
        <p:spPr>
          <a:xfrm>
            <a:off x="3560913" y="1927072"/>
            <a:ext cx="7804501" cy="1203960"/>
          </a:xfrm>
          <a:prstGeom prst="rect">
            <a:avLst/>
          </a:prstGeom>
        </p:spPr>
        <p:txBody>
          <a:bodyPr vert="horz" wrap="square" lIns="123825" tIns="123825" rIns="57150" bIns="123825"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黑龙江省拥有众多珍稀动物，如东北虎、丹顶鹤、黑熊等。这些动物不仅是黑龙江省的珍稀资源，也是国家的保护动物。</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5" name="TextBox 5"/>
          <p:cNvSpPr txBox="1"/>
          <p:nvPr/>
        </p:nvSpPr>
        <p:spPr>
          <a:xfrm>
            <a:off x="1183473" y="3943665"/>
            <a:ext cx="7806355" cy="762000"/>
          </a:xfrm>
          <a:prstGeom prst="rect">
            <a:avLst/>
          </a:prstGeom>
        </p:spPr>
        <p:txBody>
          <a:bodyPr vert="horz" wrap="square" lIns="123825" tIns="123825" rIns="57150" bIns="123825"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植物资源</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1183473" y="4571667"/>
            <a:ext cx="7806355" cy="1203960"/>
          </a:xfrm>
          <a:prstGeom prst="rect">
            <a:avLst/>
          </a:prstGeom>
        </p:spPr>
        <p:txBody>
          <a:bodyPr vert="horz" wrap="square" lIns="123825" tIns="123825" rIns="57150" bIns="123825"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黑龙江省植物种类繁多，有茂密的森林、广阔的草原和丰富的药用植物资源。其中，红松、落叶松等是黑龙江省的特有树种，具有很高的经济价值。</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cxnSp>
        <p:nvCxnSpPr>
          <p:cNvPr id="7" name="Connector 7"/>
          <p:cNvCxnSpPr/>
          <p:nvPr/>
        </p:nvCxnSpPr>
        <p:spPr>
          <a:xfrm>
            <a:off x="3574694" y="3297546"/>
            <a:ext cx="8614217" cy="0"/>
          </a:xfrm>
          <a:prstGeom prst="line">
            <a:avLst/>
          </a:prstGeom>
          <a:ln w="14288">
            <a:solidFill>
              <a:schemeClr val="accent1"/>
            </a:solidFill>
            <a:prstDash val="dash"/>
            <a:headEnd type="none"/>
            <a:tailEnd type="none"/>
          </a:ln>
        </p:spPr>
        <p:style>
          <a:lnRef idx="0">
            <a:schemeClr val="accent1"/>
          </a:lnRef>
          <a:fillRef idx="1">
            <a:schemeClr val="accent1"/>
          </a:fillRef>
          <a:effectRef idx="0">
            <a:schemeClr val="accent1"/>
          </a:effectRef>
          <a:fontRef idx="minor">
            <a:schemeClr val="lt1"/>
          </a:fontRef>
        </p:style>
      </p:cxnSp>
      <p:sp>
        <p:nvSpPr>
          <p:cNvPr id="8" name="TextBox 8"/>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丰富动植物资源介绍</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6185766" y="1751287"/>
            <a:ext cx="5242663" cy="4234459"/>
          </a:xfrm>
          <a:prstGeom prst="roundRect">
            <a:avLst/>
          </a:prstGeom>
          <a:solidFill>
            <a:schemeClr val="lt2">
              <a:alpha val="100000"/>
            </a:schemeClr>
          </a:solidFill>
        </p:spPr>
      </p:sp>
      <p:sp>
        <p:nvSpPr>
          <p:cNvPr id="3" name="AutoShape 3"/>
          <p:cNvSpPr/>
          <p:nvPr/>
        </p:nvSpPr>
        <p:spPr>
          <a:xfrm>
            <a:off x="763571" y="1751287"/>
            <a:ext cx="5242663" cy="4234459"/>
          </a:xfrm>
          <a:prstGeom prst="roundRect">
            <a:avLst/>
          </a:prstGeom>
          <a:solidFill>
            <a:schemeClr val="lt2">
              <a:alpha val="100000"/>
            </a:schemeClr>
          </a:solidFill>
        </p:spPr>
      </p:sp>
      <p:sp>
        <p:nvSpPr>
          <p:cNvPr id="4" name="AutoShape 4"/>
          <p:cNvSpPr/>
          <p:nvPr/>
        </p:nvSpPr>
        <p:spPr>
          <a:xfrm>
            <a:off x="4680215" y="2439766"/>
            <a:ext cx="2857500" cy="2857500"/>
          </a:xfrm>
          <a:prstGeom prst="ellipse">
            <a:avLst/>
          </a:prstGeom>
          <a:solidFill>
            <a:schemeClr val="accent1">
              <a:alpha val="100000"/>
            </a:schemeClr>
          </a:solidFill>
        </p:spPr>
      </p:sp>
      <p:sp>
        <p:nvSpPr>
          <p:cNvPr id="5" name="AutoShape 5"/>
          <p:cNvSpPr/>
          <p:nvPr/>
        </p:nvSpPr>
        <p:spPr>
          <a:xfrm>
            <a:off x="4775465" y="2535016"/>
            <a:ext cx="2667000" cy="2667000"/>
          </a:xfrm>
          <a:prstGeom prst="ellipse">
            <a:avLst/>
          </a:prstGeom>
          <a:solidFill>
            <a:schemeClr val="lt1">
              <a:alpha val="100000"/>
            </a:schemeClr>
          </a:solidFill>
        </p:spPr>
      </p:sp>
      <p:sp>
        <p:nvSpPr>
          <p:cNvPr id="6" name="TextBox 6"/>
          <p:cNvSpPr txBox="1"/>
          <p:nvPr/>
        </p:nvSpPr>
        <p:spPr>
          <a:xfrm>
            <a:off x="4980253" y="2835054"/>
            <a:ext cx="2257425" cy="2066925"/>
          </a:xfrm>
          <a:prstGeom prst="rect">
            <a:avLst/>
          </a:prstGeom>
        </p:spPr>
        <p:txBody>
          <a:bodyPr vert="horz" wrap="square" lIns="123825" tIns="123825" rIns="57150" bIns="123825" rtlCol="0" anchor="t" anchorCtr="0">
            <a:spAutoFit/>
          </a:bodyPr>
          <a:lstStyle/>
          <a:p>
            <a:pPr algn="ctr">
              <a:lnSpc>
                <a:spcPct val="150000"/>
              </a:lnSpc>
            </a:pPr>
            <a:r>
              <a:rPr lang="en-US" sz="7650" b="1">
                <a:solidFill>
                  <a:schemeClr val="accent1">
                    <a:alpha val="100000"/>
                  </a:schemeClr>
                </a:solidFill>
                <a:latin typeface="微软雅黑" panose="020B0503020204020204" charset="-122"/>
                <a:ea typeface="微软雅黑" panose="020B0503020204020204" charset="-122"/>
                <a:cs typeface="微软雅黑" panose="020B0503020204020204" charset="-122"/>
              </a:rPr>
              <a:t>VS</a:t>
            </a:r>
            <a:endParaRPr lang="en-US" sz="765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cxnSp>
        <p:nvCxnSpPr>
          <p:cNvPr id="7" name="Connector 7"/>
          <p:cNvCxnSpPr/>
          <p:nvPr/>
        </p:nvCxnSpPr>
        <p:spPr>
          <a:xfrm>
            <a:off x="1290581" y="2855191"/>
            <a:ext cx="2856056" cy="0"/>
          </a:xfrm>
          <a:prstGeom prst="line">
            <a:avLst/>
          </a:prstGeom>
          <a:ln w="9525">
            <a:solidFill>
              <a:schemeClr val="accent1"/>
            </a:solidFill>
            <a:prstDash val="solid"/>
            <a:headEnd type="none"/>
            <a:tailEnd type="none"/>
          </a:ln>
        </p:spPr>
        <p:style>
          <a:lnRef idx="0">
            <a:schemeClr val="accent1"/>
          </a:lnRef>
          <a:fillRef idx="1">
            <a:schemeClr val="accent1"/>
          </a:fillRef>
          <a:effectRef idx="0">
            <a:schemeClr val="accent1"/>
          </a:effectRef>
          <a:fontRef idx="minor">
            <a:schemeClr val="lt1"/>
          </a:fontRef>
        </p:style>
      </p:cxnSp>
      <p:sp>
        <p:nvSpPr>
          <p:cNvPr id="8" name="TextBox 8"/>
          <p:cNvSpPr txBox="1"/>
          <p:nvPr/>
        </p:nvSpPr>
        <p:spPr>
          <a:xfrm>
            <a:off x="1085072" y="3008094"/>
            <a:ext cx="3267075" cy="2647950"/>
          </a:xfrm>
          <a:prstGeom prst="rect">
            <a:avLst/>
          </a:prstGeom>
        </p:spPr>
        <p:txBody>
          <a:bodyPr vert="horz" wrap="square" lIns="123825" tIns="123825" rIns="57150" bIns="123825"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黑龙江省拥有许多著名的旅游景点，如五大连池、镜泊湖、太阳岛等。这些景点以其独特的自然风光和丰富的文化内涵吸引了大量游客前来观光旅游。</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TextBox 9"/>
          <p:cNvSpPr txBox="1"/>
          <p:nvPr/>
        </p:nvSpPr>
        <p:spPr>
          <a:xfrm>
            <a:off x="7817683" y="1990828"/>
            <a:ext cx="3286425" cy="723900"/>
          </a:xfrm>
          <a:prstGeom prst="rect">
            <a:avLst/>
          </a:prstGeom>
        </p:spPr>
        <p:txBody>
          <a:bodyPr vert="horz" wrap="square" lIns="123825" tIns="123825" rIns="57150" bIns="123825" rtlCol="0" anchor="t" anchorCtr="0">
            <a:noAutofit/>
          </a:bodyPr>
          <a:lstStyle/>
          <a:p>
            <a:pPr algn="ctr">
              <a:lnSpc>
                <a:spcPct val="15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旅游设施</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cxnSp>
        <p:nvCxnSpPr>
          <p:cNvPr id="10" name="Connector 10"/>
          <p:cNvCxnSpPr/>
          <p:nvPr/>
        </p:nvCxnSpPr>
        <p:spPr>
          <a:xfrm>
            <a:off x="8032867" y="2855191"/>
            <a:ext cx="2856056" cy="0"/>
          </a:xfrm>
          <a:prstGeom prst="line">
            <a:avLst/>
          </a:prstGeom>
          <a:ln w="9525">
            <a:solidFill>
              <a:schemeClr val="accent1"/>
            </a:solidFill>
            <a:prstDash val="solid"/>
            <a:headEnd type="none"/>
            <a:tailEnd type="none"/>
          </a:ln>
        </p:spPr>
        <p:style>
          <a:lnRef idx="0">
            <a:schemeClr val="accent1"/>
          </a:lnRef>
          <a:fillRef idx="1">
            <a:schemeClr val="accent1"/>
          </a:fillRef>
          <a:effectRef idx="0">
            <a:schemeClr val="accent1"/>
          </a:effectRef>
          <a:fontRef idx="minor">
            <a:schemeClr val="lt1"/>
          </a:fontRef>
        </p:style>
      </p:cxnSp>
      <p:sp>
        <p:nvSpPr>
          <p:cNvPr id="11" name="TextBox 11"/>
          <p:cNvSpPr txBox="1"/>
          <p:nvPr/>
        </p:nvSpPr>
        <p:spPr>
          <a:xfrm>
            <a:off x="7817833" y="3008094"/>
            <a:ext cx="3286125" cy="2647950"/>
          </a:xfrm>
          <a:prstGeom prst="rect">
            <a:avLst/>
          </a:prstGeom>
        </p:spPr>
        <p:txBody>
          <a:bodyPr vert="horz" wrap="square" lIns="123825" tIns="123825" rIns="57150" bIns="123825"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为了促进旅游业的发展，黑龙江省不断完善旅游设施，提高旅游服务质量。目前，黑龙江省已经形成了较为完善的旅游交通网络、住宿餐饮体系和娱乐设施等，为游客提供了便利的旅游条件。</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2" name="TextBox 12"/>
          <p:cNvSpPr txBox="1"/>
          <p:nvPr/>
        </p:nvSpPr>
        <p:spPr>
          <a:xfrm>
            <a:off x="1085072" y="1990828"/>
            <a:ext cx="3267075" cy="723900"/>
          </a:xfrm>
          <a:prstGeom prst="rect">
            <a:avLst/>
          </a:prstGeom>
        </p:spPr>
        <p:txBody>
          <a:bodyPr vert="horz" wrap="square" lIns="123825" tIns="123825" rIns="57150" bIns="123825" rtlCol="0" anchor="ctr" anchorCtr="0">
            <a:noAutofit/>
          </a:bodyPr>
          <a:lstStyle/>
          <a:p>
            <a:pPr algn="ctr">
              <a:lnSpc>
                <a:spcPct val="15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旅游景点</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3" name="TextBox 13"/>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旅游资源开发情况</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1379180" y="3093805"/>
            <a:ext cx="7832422" cy="1828800"/>
          </a:xfrm>
          <a:prstGeom prst="rect">
            <a:avLst/>
          </a:prstGeom>
        </p:spPr>
        <p:txBody>
          <a:bodyPr vert="horz" wrap="square" lIns="114300" tIns="57150" rIns="114300" bIns="57150" rtlCol="0" anchor="ctr" anchorCtr="0">
            <a:spAutoFit/>
          </a:bodyPr>
          <a:lstStyle/>
          <a:p>
            <a:pPr algn="ctr">
              <a:lnSpc>
                <a:spcPct val="120000"/>
              </a:lnSpc>
            </a:pPr>
            <a:r>
              <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rPr>
              <a:t>农业生产与特色农产品</a:t>
            </a:r>
            <a:endPar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727442" y="805278"/>
            <a:ext cx="9305925" cy="1371600"/>
          </a:xfrm>
          <a:prstGeom prst="rect">
            <a:avLst/>
          </a:prstGeom>
        </p:spPr>
        <p:txBody>
          <a:bodyPr vert="horz" wrap="square" lIns="114300" tIns="57150" rIns="114300" bIns="57150" rtlCol="0" anchor="t" anchorCtr="0">
            <a:spAutoFit/>
          </a:bodyPr>
          <a:lstStyle/>
          <a:p>
            <a:pPr>
              <a:lnSpc>
                <a:spcPct val="120000"/>
              </a:lnSpc>
            </a:pPr>
            <a:r>
              <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rPr>
              <a:t>03</a:t>
            </a:r>
            <a:endPar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00000"/>
          </a:blip>
          <a:srcRect l="12500" r="12500"/>
          <a:stretch>
            <a:fillRect/>
          </a:stretch>
        </p:blipFill>
        <p:spPr>
          <a:xfrm>
            <a:off x="425795" y="2384018"/>
            <a:ext cx="3415971" cy="3415971"/>
          </a:xfrm>
          <a:prstGeom prst="ellipse">
            <a:avLst/>
          </a:prstGeom>
        </p:spPr>
      </p:pic>
      <p:sp>
        <p:nvSpPr>
          <p:cNvPr id="3" name="TextBox 3"/>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农业生产条件及优势分析</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4" name="AutoShape 4"/>
          <p:cNvSpPr/>
          <p:nvPr/>
        </p:nvSpPr>
        <p:spPr>
          <a:xfrm>
            <a:off x="4113475" y="1643082"/>
            <a:ext cx="3657600" cy="2219857"/>
          </a:xfrm>
          <a:prstGeom prst="roundRect">
            <a:avLst>
              <a:gd name="adj" fmla="val 16667"/>
            </a:avLst>
          </a:prstGeom>
          <a:solidFill>
            <a:schemeClr val="lt2">
              <a:alpha val="100000"/>
            </a:schemeClr>
          </a:solidFill>
        </p:spPr>
      </p:sp>
      <p:sp>
        <p:nvSpPr>
          <p:cNvPr id="5" name="TextBox 5"/>
          <p:cNvSpPr txBox="1"/>
          <p:nvPr/>
        </p:nvSpPr>
        <p:spPr>
          <a:xfrm>
            <a:off x="4312581" y="1893684"/>
            <a:ext cx="3251104" cy="490334"/>
          </a:xfrm>
          <a:prstGeom prst="rect">
            <a:avLst/>
          </a:prstGeom>
        </p:spPr>
        <p:txBody>
          <a:bodyPr vert="horz" wrap="square" lIns="66008" tIns="33052" rIns="66008" bIns="33052" rtlCol="0" anchor="ctr" anchorCtr="0">
            <a:noAutofit/>
          </a:bodyPr>
          <a:lstStyle/>
          <a:p>
            <a:pPr algn="ctr">
              <a:lnSpc>
                <a:spcPct val="120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气候条件</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4312581" y="2463837"/>
            <a:ext cx="3251104" cy="1055857"/>
          </a:xfrm>
          <a:prstGeom prst="rect">
            <a:avLst/>
          </a:prstGeom>
        </p:spPr>
        <p:txBody>
          <a:bodyPr vert="horz" wrap="square" lIns="66008" tIns="33052" rIns="66008" bIns="33052"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黑龙江省属于温带季风气候，四季分明，雨热同季，有利于农作物生长。</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AutoShape 7"/>
          <p:cNvSpPr/>
          <p:nvPr/>
        </p:nvSpPr>
        <p:spPr>
          <a:xfrm>
            <a:off x="8070842" y="1650556"/>
            <a:ext cx="3657600" cy="2219857"/>
          </a:xfrm>
          <a:prstGeom prst="roundRect">
            <a:avLst>
              <a:gd name="adj" fmla="val 16667"/>
            </a:avLst>
          </a:prstGeom>
          <a:solidFill>
            <a:schemeClr val="lt2">
              <a:alpha val="100000"/>
            </a:schemeClr>
          </a:solidFill>
        </p:spPr>
      </p:sp>
      <p:sp>
        <p:nvSpPr>
          <p:cNvPr id="8" name="TextBox 8"/>
          <p:cNvSpPr txBox="1"/>
          <p:nvPr/>
        </p:nvSpPr>
        <p:spPr>
          <a:xfrm>
            <a:off x="8269948" y="1901159"/>
            <a:ext cx="3251104" cy="490334"/>
          </a:xfrm>
          <a:prstGeom prst="rect">
            <a:avLst/>
          </a:prstGeom>
        </p:spPr>
        <p:txBody>
          <a:bodyPr vert="horz" wrap="square" lIns="66008" tIns="33052" rIns="66008" bIns="33052" rtlCol="0" anchor="ctr" anchorCtr="0">
            <a:noAutofit/>
          </a:bodyPr>
          <a:lstStyle/>
          <a:p>
            <a:pPr algn="ctr">
              <a:lnSpc>
                <a:spcPct val="120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土壤条件</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TextBox 9"/>
          <p:cNvSpPr txBox="1"/>
          <p:nvPr/>
        </p:nvSpPr>
        <p:spPr>
          <a:xfrm>
            <a:off x="8269948" y="2471312"/>
            <a:ext cx="3251104" cy="1055857"/>
          </a:xfrm>
          <a:prstGeom prst="rect">
            <a:avLst/>
          </a:prstGeom>
        </p:spPr>
        <p:txBody>
          <a:bodyPr vert="horz" wrap="square" lIns="66008" tIns="33052" rIns="66008" bIns="33052"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黑龙江省土壤类型以黑土、黑钙土等为主，土壤肥沃，适宜多种农作物生长。</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0" name="AutoShape 10"/>
          <p:cNvSpPr/>
          <p:nvPr/>
        </p:nvSpPr>
        <p:spPr>
          <a:xfrm>
            <a:off x="4120950" y="4294709"/>
            <a:ext cx="3657600" cy="2219857"/>
          </a:xfrm>
          <a:prstGeom prst="roundRect">
            <a:avLst>
              <a:gd name="adj" fmla="val 16667"/>
            </a:avLst>
          </a:prstGeom>
          <a:solidFill>
            <a:schemeClr val="lt2">
              <a:alpha val="100000"/>
            </a:schemeClr>
          </a:solidFill>
        </p:spPr>
      </p:sp>
      <p:sp>
        <p:nvSpPr>
          <p:cNvPr id="11" name="TextBox 11"/>
          <p:cNvSpPr txBox="1"/>
          <p:nvPr/>
        </p:nvSpPr>
        <p:spPr>
          <a:xfrm>
            <a:off x="4320056" y="4545312"/>
            <a:ext cx="3251104" cy="490334"/>
          </a:xfrm>
          <a:prstGeom prst="rect">
            <a:avLst/>
          </a:prstGeom>
        </p:spPr>
        <p:txBody>
          <a:bodyPr vert="horz" wrap="square" lIns="66008" tIns="33052" rIns="66008" bIns="33052" rtlCol="0" anchor="ctr" anchorCtr="0">
            <a:noAutofit/>
          </a:bodyPr>
          <a:lstStyle/>
          <a:p>
            <a:pPr algn="ctr">
              <a:lnSpc>
                <a:spcPct val="120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机械化程度</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2" name="TextBox 12"/>
          <p:cNvSpPr txBox="1"/>
          <p:nvPr/>
        </p:nvSpPr>
        <p:spPr>
          <a:xfrm>
            <a:off x="4320056" y="5115465"/>
            <a:ext cx="3251104" cy="1055857"/>
          </a:xfrm>
          <a:prstGeom prst="rect">
            <a:avLst/>
          </a:prstGeom>
        </p:spPr>
        <p:txBody>
          <a:bodyPr vert="horz" wrap="square" lIns="66008" tIns="33052" rIns="66008" bIns="33052"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黑龙江省农业机械化程度高，提高了农业生产效率。</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3" name="AutoShape 13"/>
          <p:cNvSpPr/>
          <p:nvPr/>
        </p:nvSpPr>
        <p:spPr>
          <a:xfrm>
            <a:off x="8078316" y="4302184"/>
            <a:ext cx="3657600" cy="2219857"/>
          </a:xfrm>
          <a:prstGeom prst="roundRect">
            <a:avLst>
              <a:gd name="adj" fmla="val 16667"/>
            </a:avLst>
          </a:prstGeom>
          <a:solidFill>
            <a:schemeClr val="lt2">
              <a:alpha val="100000"/>
            </a:schemeClr>
          </a:solidFill>
        </p:spPr>
      </p:sp>
      <p:sp>
        <p:nvSpPr>
          <p:cNvPr id="14" name="TextBox 14"/>
          <p:cNvSpPr txBox="1"/>
          <p:nvPr/>
        </p:nvSpPr>
        <p:spPr>
          <a:xfrm>
            <a:off x="8277423" y="4552787"/>
            <a:ext cx="3251104" cy="490334"/>
          </a:xfrm>
          <a:prstGeom prst="rect">
            <a:avLst/>
          </a:prstGeom>
        </p:spPr>
        <p:txBody>
          <a:bodyPr vert="horz" wrap="square" lIns="66008" tIns="33052" rIns="66008" bIns="33052" rtlCol="0" anchor="ctr" anchorCtr="0">
            <a:noAutofit/>
          </a:bodyPr>
          <a:lstStyle/>
          <a:p>
            <a:pPr algn="ctr">
              <a:lnSpc>
                <a:spcPct val="120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政策支持</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5" name="TextBox 15"/>
          <p:cNvSpPr txBox="1"/>
          <p:nvPr/>
        </p:nvSpPr>
        <p:spPr>
          <a:xfrm>
            <a:off x="8277423" y="5122940"/>
            <a:ext cx="3251104" cy="1055857"/>
          </a:xfrm>
          <a:prstGeom prst="rect">
            <a:avLst/>
          </a:prstGeom>
        </p:spPr>
        <p:txBody>
          <a:bodyPr vert="horz" wrap="square" lIns="66008" tIns="33052" rIns="66008" bIns="33052"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黑龙江省政府出台了一系列扶持政策，促进农业生产发展。</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8488" r="13372"/>
          <a:stretch>
            <a:fillRect/>
          </a:stretch>
        </p:blipFill>
        <p:spPr>
          <a:xfrm>
            <a:off x="4451873" y="1812219"/>
            <a:ext cx="3287800" cy="3946292"/>
          </a:xfrm>
          <a:prstGeom prst="rect">
            <a:avLst/>
          </a:prstGeom>
          <a:noFill/>
        </p:spPr>
      </p:pic>
      <p:sp>
        <p:nvSpPr>
          <p:cNvPr id="3" name="TextBox 3"/>
          <p:cNvSpPr txBox="1"/>
          <p:nvPr/>
        </p:nvSpPr>
        <p:spPr>
          <a:xfrm>
            <a:off x="1028300" y="1726745"/>
            <a:ext cx="2931598" cy="490334"/>
          </a:xfrm>
          <a:prstGeom prst="rect">
            <a:avLst/>
          </a:prstGeom>
        </p:spPr>
        <p:txBody>
          <a:bodyPr vert="horz" wrap="square" lIns="66008" tIns="33052" rIns="66008" bIns="33052" rtlCol="0" anchor="ctr" anchorCtr="0">
            <a:noAutofit/>
          </a:bodyPr>
          <a:lstStyle/>
          <a:p>
            <a:pPr algn="ct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水稻</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4" name="TextBox 4"/>
          <p:cNvSpPr txBox="1"/>
          <p:nvPr/>
        </p:nvSpPr>
        <p:spPr>
          <a:xfrm>
            <a:off x="1028300" y="2298345"/>
            <a:ext cx="2931598" cy="1198007"/>
          </a:xfrm>
          <a:prstGeom prst="rect">
            <a:avLst/>
          </a:prstGeom>
        </p:spPr>
        <p:txBody>
          <a:bodyPr vert="horz" wrap="square" lIns="66008" tIns="33052" rIns="66008" bIns="33052" rtlCol="0" anchor="t" anchorCtr="0">
            <a:noAutofit/>
          </a:bodyPr>
          <a:lstStyle/>
          <a:p>
            <a:pPr algn="ctr">
              <a:lnSpc>
                <a:spcPct val="15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黑龙江省是中国重要的水稻种植区之一，产量高、品质优。</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5" name="TextBox 5"/>
          <p:cNvSpPr txBox="1"/>
          <p:nvPr/>
        </p:nvSpPr>
        <p:spPr>
          <a:xfrm>
            <a:off x="8318191" y="1713967"/>
            <a:ext cx="2931598" cy="490334"/>
          </a:xfrm>
          <a:prstGeom prst="rect">
            <a:avLst/>
          </a:prstGeom>
        </p:spPr>
        <p:txBody>
          <a:bodyPr vert="horz" wrap="square" lIns="66008" tIns="33052" rIns="66008" bIns="33052" rtlCol="0" anchor="ctr" anchorCtr="0">
            <a:noAutofit/>
          </a:bodyPr>
          <a:lstStyle/>
          <a:p>
            <a:pPr algn="ct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玉米</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8318191" y="2285568"/>
            <a:ext cx="2931598" cy="1198007"/>
          </a:xfrm>
          <a:prstGeom prst="rect">
            <a:avLst/>
          </a:prstGeom>
        </p:spPr>
        <p:txBody>
          <a:bodyPr vert="horz" wrap="square" lIns="66008" tIns="33052" rIns="66008" bIns="33052" rtlCol="0" anchor="t" anchorCtr="0">
            <a:noAutofit/>
          </a:bodyPr>
          <a:lstStyle/>
          <a:p>
            <a:pPr algn="ctr">
              <a:lnSpc>
                <a:spcPct val="15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黑龙江省玉米种植面积广，产量居全国前列。</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1000738" y="4317136"/>
            <a:ext cx="2931598" cy="490334"/>
          </a:xfrm>
          <a:prstGeom prst="rect">
            <a:avLst/>
          </a:prstGeom>
        </p:spPr>
        <p:txBody>
          <a:bodyPr vert="horz" wrap="square" lIns="66008" tIns="33052" rIns="66008" bIns="33052" rtlCol="0" anchor="ctr" anchorCtr="0">
            <a:noAutofit/>
          </a:bodyPr>
          <a:lstStyle/>
          <a:p>
            <a:pPr algn="ct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大豆</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8" name="TextBox 8"/>
          <p:cNvSpPr txBox="1"/>
          <p:nvPr/>
        </p:nvSpPr>
        <p:spPr>
          <a:xfrm>
            <a:off x="1000738" y="4807470"/>
            <a:ext cx="2931598" cy="1198007"/>
          </a:xfrm>
          <a:prstGeom prst="rect">
            <a:avLst/>
          </a:prstGeom>
        </p:spPr>
        <p:txBody>
          <a:bodyPr vert="horz" wrap="square" lIns="66008" tIns="33052" rIns="66008" bIns="33052" rtlCol="0" anchor="t" anchorCtr="0">
            <a:noAutofit/>
          </a:bodyPr>
          <a:lstStyle/>
          <a:p>
            <a:pPr algn="ctr">
              <a:lnSpc>
                <a:spcPct val="15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黑龙江省是中国大豆主产区之一，大豆种植面积和产量均居全国首位。</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TextBox 9"/>
          <p:cNvSpPr txBox="1"/>
          <p:nvPr/>
        </p:nvSpPr>
        <p:spPr>
          <a:xfrm>
            <a:off x="8318191" y="4317136"/>
            <a:ext cx="2931598" cy="490334"/>
          </a:xfrm>
          <a:prstGeom prst="rect">
            <a:avLst/>
          </a:prstGeom>
        </p:spPr>
        <p:txBody>
          <a:bodyPr vert="horz" wrap="square" lIns="66008" tIns="33052" rIns="66008" bIns="33052" rtlCol="0" anchor="ctr" anchorCtr="0">
            <a:noAutofit/>
          </a:bodyPr>
          <a:lstStyle/>
          <a:p>
            <a:pPr algn="ct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小麦</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0" name="TextBox 10"/>
          <p:cNvSpPr txBox="1"/>
          <p:nvPr/>
        </p:nvSpPr>
        <p:spPr>
          <a:xfrm>
            <a:off x="8318191" y="4823328"/>
            <a:ext cx="2931598" cy="1198007"/>
          </a:xfrm>
          <a:prstGeom prst="rect">
            <a:avLst/>
          </a:prstGeom>
        </p:spPr>
        <p:txBody>
          <a:bodyPr vert="horz" wrap="square" lIns="66008" tIns="33052" rIns="66008" bIns="33052" rtlCol="0" anchor="t" anchorCtr="0">
            <a:noAutofit/>
          </a:bodyPr>
          <a:lstStyle/>
          <a:p>
            <a:pPr algn="ctr">
              <a:lnSpc>
                <a:spcPct val="15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黑龙江省小麦种植面积较大，是当地重要的粮食作物之一。</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1" name="TextBox 11"/>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主要粮食作物种植情况</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685732" y="4432100"/>
            <a:ext cx="2667000" cy="1962150"/>
          </a:xfrm>
          <a:prstGeom prst="rect">
            <a:avLst/>
          </a:prstGeom>
        </p:spPr>
      </p:pic>
      <p:pic>
        <p:nvPicPr>
          <p:cNvPr id="3" name="Picture 3"/>
          <p:cNvPicPr>
            <a:picLocks noChangeAspect="1"/>
          </p:cNvPicPr>
          <p:nvPr/>
        </p:nvPicPr>
        <p:blipFill>
          <a:blip r:embed="rId3"/>
          <a:srcRect/>
          <a:stretch>
            <a:fillRect/>
          </a:stretch>
        </p:blipFill>
        <p:spPr>
          <a:xfrm>
            <a:off x="685732" y="1696920"/>
            <a:ext cx="2667000" cy="1962150"/>
          </a:xfrm>
          <a:prstGeom prst="rect">
            <a:avLst/>
          </a:prstGeom>
        </p:spPr>
      </p:pic>
      <p:pic>
        <p:nvPicPr>
          <p:cNvPr id="4" name="Picture 4"/>
          <p:cNvPicPr>
            <a:picLocks noChangeAspect="1"/>
          </p:cNvPicPr>
          <p:nvPr/>
        </p:nvPicPr>
        <p:blipFill>
          <a:blip r:embed="rId4"/>
          <a:srcRect t="10513" b="10513"/>
          <a:stretch>
            <a:fillRect/>
          </a:stretch>
        </p:blipFill>
        <p:spPr>
          <a:xfrm>
            <a:off x="6474634" y="4424919"/>
            <a:ext cx="2667000" cy="1962150"/>
          </a:xfrm>
          <a:prstGeom prst="rect">
            <a:avLst/>
          </a:prstGeom>
        </p:spPr>
      </p:pic>
      <p:pic>
        <p:nvPicPr>
          <p:cNvPr id="5" name="Picture 5"/>
          <p:cNvPicPr>
            <a:picLocks noChangeAspect="1"/>
          </p:cNvPicPr>
          <p:nvPr/>
        </p:nvPicPr>
        <p:blipFill>
          <a:blip r:embed="rId5"/>
          <a:srcRect l="25938" r="25938"/>
          <a:stretch>
            <a:fillRect/>
          </a:stretch>
        </p:blipFill>
        <p:spPr>
          <a:xfrm>
            <a:off x="6474634" y="1696920"/>
            <a:ext cx="2667000" cy="1962150"/>
          </a:xfrm>
          <a:prstGeom prst="rect">
            <a:avLst/>
          </a:prstGeom>
        </p:spPr>
      </p:pic>
      <p:sp>
        <p:nvSpPr>
          <p:cNvPr id="6" name="TextBox 6"/>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特色经济作物发展现状</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3470998" y="2046213"/>
            <a:ext cx="2426717" cy="490334"/>
          </a:xfrm>
          <a:prstGeom prst="rect">
            <a:avLst/>
          </a:prstGeom>
        </p:spPr>
        <p:txBody>
          <a:bodyPr vert="horz" wrap="square" lIns="66008" tIns="33052" rIns="66008" bIns="33052" rtlCol="0" anchor="ctr" anchorCtr="0">
            <a:noAutofit/>
          </a:bodyPr>
          <a:lstStyle/>
          <a:p>
            <a:pPr algn="l">
              <a:lnSpc>
                <a:spcPct val="120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甜菜</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8" name="TextBox 8"/>
          <p:cNvSpPr txBox="1"/>
          <p:nvPr/>
        </p:nvSpPr>
        <p:spPr>
          <a:xfrm>
            <a:off x="3470998" y="2461748"/>
            <a:ext cx="2267763" cy="1197322"/>
          </a:xfrm>
          <a:prstGeom prst="rect">
            <a:avLst/>
          </a:prstGeom>
        </p:spPr>
        <p:txBody>
          <a:bodyPr vert="horz" wrap="square" lIns="66008" tIns="33052" rIns="66008" bIns="33052" rtlCol="0" anchor="ctr"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黑龙江省甜菜种植面积广，是中国重要的甜菜产区之一。</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TextBox 9"/>
          <p:cNvSpPr txBox="1"/>
          <p:nvPr/>
        </p:nvSpPr>
        <p:spPr>
          <a:xfrm>
            <a:off x="9284637" y="2046213"/>
            <a:ext cx="2426717" cy="490334"/>
          </a:xfrm>
          <a:prstGeom prst="rect">
            <a:avLst/>
          </a:prstGeom>
        </p:spPr>
        <p:txBody>
          <a:bodyPr vert="horz" wrap="square" lIns="66008" tIns="33052" rIns="66008" bIns="33052" rtlCol="0" anchor="ctr" anchorCtr="0">
            <a:noAutofit/>
          </a:bodyPr>
          <a:lstStyle/>
          <a:p>
            <a:pPr algn="l">
              <a:lnSpc>
                <a:spcPct val="120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亚麻</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0" name="TextBox 10"/>
          <p:cNvSpPr txBox="1"/>
          <p:nvPr/>
        </p:nvSpPr>
        <p:spPr>
          <a:xfrm>
            <a:off x="9284637" y="2461748"/>
            <a:ext cx="2267763" cy="1197322"/>
          </a:xfrm>
          <a:prstGeom prst="rect">
            <a:avLst/>
          </a:prstGeom>
        </p:spPr>
        <p:txBody>
          <a:bodyPr vert="horz" wrap="square" lIns="66008" tIns="33052" rIns="66008" bIns="33052" rtlCol="0" anchor="ctr"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黑龙江省亚麻种植历史悠久，亚麻纤维品质优良。</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1" name="TextBox 11"/>
          <p:cNvSpPr txBox="1"/>
          <p:nvPr/>
        </p:nvSpPr>
        <p:spPr>
          <a:xfrm>
            <a:off x="3546529" y="4783754"/>
            <a:ext cx="2426717" cy="490334"/>
          </a:xfrm>
          <a:prstGeom prst="rect">
            <a:avLst/>
          </a:prstGeom>
        </p:spPr>
        <p:txBody>
          <a:bodyPr vert="horz" wrap="square" lIns="66008" tIns="33052" rIns="66008" bIns="33052" rtlCol="0" anchor="ctr" anchorCtr="0">
            <a:noAutofit/>
          </a:bodyPr>
          <a:lstStyle/>
          <a:p>
            <a:pPr algn="l">
              <a:lnSpc>
                <a:spcPct val="120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烤烟</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2" name="TextBox 12"/>
          <p:cNvSpPr txBox="1"/>
          <p:nvPr/>
        </p:nvSpPr>
        <p:spPr>
          <a:xfrm>
            <a:off x="3546529" y="5196928"/>
            <a:ext cx="2267763" cy="1197322"/>
          </a:xfrm>
          <a:prstGeom prst="rect">
            <a:avLst/>
          </a:prstGeom>
        </p:spPr>
        <p:txBody>
          <a:bodyPr vert="horz" wrap="square" lIns="66008" tIns="33052" rIns="66008" bIns="33052" rtlCol="0" anchor="ctr"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黑龙江省烤烟种植面积较大，是中国重要的烤烟产区之一。</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3" name="TextBox 13"/>
          <p:cNvSpPr txBox="1"/>
          <p:nvPr/>
        </p:nvSpPr>
        <p:spPr>
          <a:xfrm>
            <a:off x="9360169" y="4783754"/>
            <a:ext cx="2426717" cy="490334"/>
          </a:xfrm>
          <a:prstGeom prst="rect">
            <a:avLst/>
          </a:prstGeom>
        </p:spPr>
        <p:txBody>
          <a:bodyPr vert="horz" wrap="square" lIns="66008" tIns="33052" rIns="66008" bIns="33052" rtlCol="0" anchor="ctr" anchorCtr="0">
            <a:noAutofit/>
          </a:bodyPr>
          <a:lstStyle/>
          <a:p>
            <a:pPr algn="l">
              <a:lnSpc>
                <a:spcPct val="120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中药材</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4" name="TextBox 14"/>
          <p:cNvSpPr txBox="1"/>
          <p:nvPr/>
        </p:nvSpPr>
        <p:spPr>
          <a:xfrm>
            <a:off x="9360169" y="5196928"/>
            <a:ext cx="2267763" cy="1197322"/>
          </a:xfrm>
          <a:prstGeom prst="rect">
            <a:avLst/>
          </a:prstGeom>
        </p:spPr>
        <p:txBody>
          <a:bodyPr vert="horz" wrap="square" lIns="66008" tIns="33052" rIns="66008" bIns="33052" rtlCol="0" anchor="ctr"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黑龙江省中药材资源丰富，有多种名贵中药材。</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4489734" y="4197309"/>
            <a:ext cx="3273285" cy="690150"/>
          </a:xfrm>
          <a:prstGeom prst="roundRect">
            <a:avLst>
              <a:gd name="adj" fmla="val 28095"/>
            </a:avLst>
          </a:prstGeom>
          <a:solidFill>
            <a:schemeClr val="accent1">
              <a:alpha val="100000"/>
            </a:schemeClr>
          </a:solidFill>
        </p:spPr>
      </p:sp>
      <p:sp>
        <p:nvSpPr>
          <p:cNvPr id="3" name="AutoShape 3"/>
          <p:cNvSpPr/>
          <p:nvPr/>
        </p:nvSpPr>
        <p:spPr>
          <a:xfrm>
            <a:off x="650433" y="4197309"/>
            <a:ext cx="3273285" cy="690150"/>
          </a:xfrm>
          <a:prstGeom prst="roundRect">
            <a:avLst>
              <a:gd name="adj" fmla="val 28095"/>
            </a:avLst>
          </a:prstGeom>
          <a:solidFill>
            <a:schemeClr val="accent1">
              <a:alpha val="100000"/>
            </a:schemeClr>
          </a:solidFill>
        </p:spPr>
      </p:sp>
      <p:sp>
        <p:nvSpPr>
          <p:cNvPr id="4" name="AutoShape 4"/>
          <p:cNvSpPr/>
          <p:nvPr/>
        </p:nvSpPr>
        <p:spPr>
          <a:xfrm>
            <a:off x="4489734" y="1474577"/>
            <a:ext cx="3273285" cy="690150"/>
          </a:xfrm>
          <a:prstGeom prst="roundRect">
            <a:avLst>
              <a:gd name="adj" fmla="val 28095"/>
            </a:avLst>
          </a:prstGeom>
          <a:solidFill>
            <a:schemeClr val="accent1">
              <a:alpha val="100000"/>
            </a:schemeClr>
          </a:solidFill>
        </p:spPr>
      </p:sp>
      <p:sp>
        <p:nvSpPr>
          <p:cNvPr id="5" name="AutoShape 5"/>
          <p:cNvSpPr/>
          <p:nvPr/>
        </p:nvSpPr>
        <p:spPr>
          <a:xfrm>
            <a:off x="650433" y="1474577"/>
            <a:ext cx="3273285" cy="690150"/>
          </a:xfrm>
          <a:prstGeom prst="roundRect">
            <a:avLst>
              <a:gd name="adj" fmla="val 28095"/>
            </a:avLst>
          </a:prstGeom>
          <a:solidFill>
            <a:schemeClr val="accent1">
              <a:alpha val="100000"/>
            </a:schemeClr>
          </a:solidFill>
        </p:spPr>
      </p:sp>
      <p:pic>
        <p:nvPicPr>
          <p:cNvPr id="6" name="Picture 6"/>
          <p:cNvPicPr>
            <a:picLocks noChangeAspect="1"/>
          </p:cNvPicPr>
          <p:nvPr/>
        </p:nvPicPr>
        <p:blipFill>
          <a:blip r:embed="rId2">
            <a:alphaModFix amt="100000"/>
          </a:blip>
          <a:srcRect l="25094" r="25094"/>
          <a:stretch>
            <a:fillRect/>
          </a:stretch>
        </p:blipFill>
        <p:spPr>
          <a:xfrm>
            <a:off x="8293144" y="1482730"/>
            <a:ext cx="3422379" cy="4563172"/>
          </a:xfrm>
          <a:prstGeom prst="roundRect">
            <a:avLst/>
          </a:prstGeom>
        </p:spPr>
      </p:pic>
      <p:sp>
        <p:nvSpPr>
          <p:cNvPr id="7" name="TextBox 7"/>
          <p:cNvSpPr txBox="1"/>
          <p:nvPr/>
        </p:nvSpPr>
        <p:spPr>
          <a:xfrm>
            <a:off x="570176" y="2177640"/>
            <a:ext cx="3433799" cy="1259772"/>
          </a:xfrm>
          <a:prstGeom prst="rect">
            <a:avLst/>
          </a:prstGeom>
        </p:spPr>
        <p:txBody>
          <a:bodyPr vert="horz" wrap="square" lIns="123825" tIns="123825" rIns="57150" bIns="123825"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黑龙江省农产品加工业发展迅速，涌现出了一批知名企业和品牌。</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8" name="TextBox 8"/>
          <p:cNvSpPr txBox="1"/>
          <p:nvPr/>
        </p:nvSpPr>
        <p:spPr>
          <a:xfrm>
            <a:off x="4409477" y="2177640"/>
            <a:ext cx="3433799" cy="1259772"/>
          </a:xfrm>
          <a:prstGeom prst="rect">
            <a:avLst/>
          </a:prstGeom>
        </p:spPr>
        <p:txBody>
          <a:bodyPr vert="horz" wrap="square" lIns="123825" tIns="123825" rIns="57150" bIns="123825"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黑龙江省积极推进农产品品牌建设，提高农产品知名度和竞争力。</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TextBox 9"/>
          <p:cNvSpPr txBox="1"/>
          <p:nvPr/>
        </p:nvSpPr>
        <p:spPr>
          <a:xfrm>
            <a:off x="570176" y="4915720"/>
            <a:ext cx="3433799" cy="1262987"/>
          </a:xfrm>
          <a:prstGeom prst="rect">
            <a:avLst/>
          </a:prstGeom>
        </p:spPr>
        <p:txBody>
          <a:bodyPr vert="horz" wrap="square" lIns="123825" tIns="123825" rIns="57150" bIns="123825"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黑龙江省采用多种营销策略，如电商平台、农产品展销会等，拓宽农产品销售渠道。</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0" name="TextBox 10"/>
          <p:cNvSpPr txBox="1"/>
          <p:nvPr/>
        </p:nvSpPr>
        <p:spPr>
          <a:xfrm>
            <a:off x="4407114" y="4915720"/>
            <a:ext cx="3438525" cy="1262987"/>
          </a:xfrm>
          <a:prstGeom prst="rect">
            <a:avLst/>
          </a:prstGeom>
        </p:spPr>
        <p:txBody>
          <a:bodyPr vert="horz" wrap="square" lIns="123825" tIns="123825" rIns="57150" bIns="123825"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黑龙江省加强农产品质量控制，确保农产品安全、优质。</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1" name="TextBox 11"/>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农产品加工业和品牌建设</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2" name="TextBox 12"/>
          <p:cNvSpPr txBox="1"/>
          <p:nvPr/>
        </p:nvSpPr>
        <p:spPr>
          <a:xfrm>
            <a:off x="838067" y="1502085"/>
            <a:ext cx="2898018" cy="635136"/>
          </a:xfrm>
          <a:prstGeom prst="rect">
            <a:avLst/>
          </a:prstGeom>
        </p:spPr>
        <p:txBody>
          <a:bodyPr vert="horz" wrap="square" lIns="123825" tIns="123825" rIns="57150" bIns="123825" rtlCol="0" anchor="ctr" anchorCtr="0">
            <a:noAutofit/>
          </a:bodyPr>
          <a:lstStyle/>
          <a:p>
            <a:pPr algn="ctr">
              <a:lnSpc>
                <a:spcPct val="120000"/>
              </a:lnSpc>
            </a:pPr>
            <a:r>
              <a:rPr lang="en-US" sz="2400" b="1">
                <a:solidFill>
                  <a:srgbClr val="FFFFFF">
                    <a:alpha val="100000"/>
                  </a:srgbClr>
                </a:solidFill>
                <a:latin typeface="微软雅黑" panose="020B0503020204020204" charset="-122"/>
                <a:ea typeface="微软雅黑" panose="020B0503020204020204" charset="-122"/>
                <a:cs typeface="微软雅黑" panose="020B0503020204020204" charset="-122"/>
              </a:rPr>
              <a:t>农产品加工业</a:t>
            </a:r>
            <a:endParaRPr lang="en-US" sz="2400" b="1">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sp>
        <p:nvSpPr>
          <p:cNvPr id="13" name="TextBox 13"/>
          <p:cNvSpPr txBox="1"/>
          <p:nvPr/>
        </p:nvSpPr>
        <p:spPr>
          <a:xfrm>
            <a:off x="4677367" y="1502085"/>
            <a:ext cx="2898018" cy="635136"/>
          </a:xfrm>
          <a:prstGeom prst="rect">
            <a:avLst/>
          </a:prstGeom>
        </p:spPr>
        <p:txBody>
          <a:bodyPr vert="horz" wrap="square" lIns="123825" tIns="123825" rIns="57150" bIns="123825" rtlCol="0" anchor="ctr" anchorCtr="0">
            <a:noAutofit/>
          </a:bodyPr>
          <a:lstStyle/>
          <a:p>
            <a:pPr algn="ctr">
              <a:lnSpc>
                <a:spcPct val="120000"/>
              </a:lnSpc>
            </a:pPr>
            <a:r>
              <a:rPr lang="en-US" sz="2400" b="1">
                <a:solidFill>
                  <a:srgbClr val="FFFFFF">
                    <a:alpha val="100000"/>
                  </a:srgbClr>
                </a:solidFill>
                <a:latin typeface="微软雅黑" panose="020B0503020204020204" charset="-122"/>
                <a:ea typeface="微软雅黑" panose="020B0503020204020204" charset="-122"/>
                <a:cs typeface="微软雅黑" panose="020B0503020204020204" charset="-122"/>
              </a:rPr>
              <a:t>品牌建设</a:t>
            </a:r>
            <a:endParaRPr lang="en-US" sz="2400" b="1">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sp>
        <p:nvSpPr>
          <p:cNvPr id="14" name="TextBox 14"/>
          <p:cNvSpPr txBox="1"/>
          <p:nvPr/>
        </p:nvSpPr>
        <p:spPr>
          <a:xfrm>
            <a:off x="838067" y="4224817"/>
            <a:ext cx="2898018" cy="635136"/>
          </a:xfrm>
          <a:prstGeom prst="rect">
            <a:avLst/>
          </a:prstGeom>
        </p:spPr>
        <p:txBody>
          <a:bodyPr vert="horz" wrap="square" lIns="123825" tIns="123825" rIns="57150" bIns="123825" rtlCol="0" anchor="ctr" anchorCtr="0">
            <a:noAutofit/>
          </a:bodyPr>
          <a:lstStyle/>
          <a:p>
            <a:pPr algn="ctr">
              <a:lnSpc>
                <a:spcPct val="120000"/>
              </a:lnSpc>
            </a:pPr>
            <a:r>
              <a:rPr lang="en-US" sz="2400" b="1">
                <a:solidFill>
                  <a:srgbClr val="FFFFFF">
                    <a:alpha val="100000"/>
                  </a:srgbClr>
                </a:solidFill>
                <a:latin typeface="微软雅黑" panose="020B0503020204020204" charset="-122"/>
                <a:ea typeface="微软雅黑" panose="020B0503020204020204" charset="-122"/>
                <a:cs typeface="微软雅黑" panose="020B0503020204020204" charset="-122"/>
              </a:rPr>
              <a:t>营销策略</a:t>
            </a:r>
            <a:endParaRPr lang="en-US" sz="2400" b="1">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sp>
        <p:nvSpPr>
          <p:cNvPr id="15" name="TextBox 15"/>
          <p:cNvSpPr txBox="1"/>
          <p:nvPr/>
        </p:nvSpPr>
        <p:spPr>
          <a:xfrm>
            <a:off x="4677367" y="4224817"/>
            <a:ext cx="2898018" cy="635136"/>
          </a:xfrm>
          <a:prstGeom prst="rect">
            <a:avLst/>
          </a:prstGeom>
        </p:spPr>
        <p:txBody>
          <a:bodyPr vert="horz" wrap="square" lIns="123825" tIns="123825" rIns="57150" bIns="123825" rtlCol="0" anchor="ctr" anchorCtr="0">
            <a:noAutofit/>
          </a:bodyPr>
          <a:lstStyle/>
          <a:p>
            <a:pPr algn="ctr">
              <a:lnSpc>
                <a:spcPct val="120000"/>
              </a:lnSpc>
            </a:pPr>
            <a:r>
              <a:rPr lang="en-US" sz="2400" b="1">
                <a:solidFill>
                  <a:srgbClr val="FFFFFF">
                    <a:alpha val="100000"/>
                  </a:srgbClr>
                </a:solidFill>
                <a:latin typeface="微软雅黑" panose="020B0503020204020204" charset="-122"/>
                <a:ea typeface="微软雅黑" panose="020B0503020204020204" charset="-122"/>
                <a:cs typeface="微软雅黑" panose="020B0503020204020204" charset="-122"/>
              </a:rPr>
              <a:t>质量控制</a:t>
            </a:r>
            <a:endParaRPr lang="en-US" sz="2400" b="1">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1379180" y="3093805"/>
            <a:ext cx="7832422" cy="1828800"/>
          </a:xfrm>
          <a:prstGeom prst="rect">
            <a:avLst/>
          </a:prstGeom>
        </p:spPr>
        <p:txBody>
          <a:bodyPr vert="horz" wrap="square" lIns="114300" tIns="57150" rIns="114300" bIns="57150" rtlCol="0" anchor="ctr" anchorCtr="0">
            <a:spAutoFit/>
          </a:bodyPr>
          <a:lstStyle/>
          <a:p>
            <a:pPr algn="ctr">
              <a:lnSpc>
                <a:spcPct val="120000"/>
              </a:lnSpc>
            </a:pPr>
            <a:r>
              <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rPr>
              <a:t>工业发展与产业布局特点</a:t>
            </a:r>
            <a:endPar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727442" y="805278"/>
            <a:ext cx="9305925" cy="1371600"/>
          </a:xfrm>
          <a:prstGeom prst="rect">
            <a:avLst/>
          </a:prstGeom>
        </p:spPr>
        <p:txBody>
          <a:bodyPr vert="horz" wrap="square" lIns="114300" tIns="57150" rIns="114300" bIns="57150" rtlCol="0" anchor="t" anchorCtr="0">
            <a:spAutoFit/>
          </a:bodyPr>
          <a:lstStyle/>
          <a:p>
            <a:pPr>
              <a:lnSpc>
                <a:spcPct val="120000"/>
              </a:lnSpc>
            </a:pPr>
            <a:r>
              <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rPr>
              <a:t>04</a:t>
            </a:r>
            <a:endPar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00000"/>
          </a:blip>
          <a:srcRect l="15697" r="15697"/>
          <a:stretch>
            <a:fillRect/>
          </a:stretch>
        </p:blipFill>
        <p:spPr>
          <a:xfrm>
            <a:off x="476023" y="1726817"/>
            <a:ext cx="4434840" cy="4434841"/>
          </a:xfrm>
          <a:prstGeom prst="roundRect">
            <a:avLst/>
          </a:prstGeom>
        </p:spPr>
      </p:pic>
      <p:sp>
        <p:nvSpPr>
          <p:cNvPr id="3" name="TextBox 3"/>
          <p:cNvSpPr txBox="1"/>
          <p:nvPr/>
        </p:nvSpPr>
        <p:spPr>
          <a:xfrm>
            <a:off x="5562187" y="4881292"/>
            <a:ext cx="6000750" cy="711336"/>
          </a:xfrm>
          <a:prstGeom prst="rect">
            <a:avLst/>
          </a:prstGeom>
        </p:spPr>
        <p:txBody>
          <a:bodyPr vert="horz" wrap="square" lIns="123825" tIns="123825" rIns="57150" bIns="123825"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现阶段</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4" name="TextBox 4"/>
          <p:cNvSpPr txBox="1"/>
          <p:nvPr/>
        </p:nvSpPr>
        <p:spPr>
          <a:xfrm>
            <a:off x="5267801" y="5523753"/>
            <a:ext cx="6477000" cy="914400"/>
          </a:xfrm>
          <a:prstGeom prst="rect">
            <a:avLst/>
          </a:prstGeom>
        </p:spPr>
        <p:txBody>
          <a:bodyPr vert="horz" wrap="square" lIns="0" tIns="0" rIns="0" bIns="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当前，黑龙江省正加快转型升级步伐，积极发展高新技术产业和战略性新兴产业，推动工业向中高端发展。</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5" name="AutoShape 5"/>
          <p:cNvSpPr/>
          <p:nvPr/>
        </p:nvSpPr>
        <p:spPr>
          <a:xfrm>
            <a:off x="5267801" y="1835975"/>
            <a:ext cx="238125" cy="238125"/>
          </a:xfrm>
          <a:prstGeom prst="ellipse">
            <a:avLst/>
          </a:prstGeom>
          <a:solidFill>
            <a:schemeClr val="accent1">
              <a:alpha val="100000"/>
            </a:schemeClr>
          </a:solidFill>
        </p:spPr>
      </p:sp>
      <p:sp>
        <p:nvSpPr>
          <p:cNvPr id="6" name="TextBox 6"/>
          <p:cNvSpPr txBox="1"/>
          <p:nvPr/>
        </p:nvSpPr>
        <p:spPr>
          <a:xfrm>
            <a:off x="5562187" y="1621998"/>
            <a:ext cx="6000750" cy="666079"/>
          </a:xfrm>
          <a:prstGeom prst="rect">
            <a:avLst/>
          </a:prstGeom>
        </p:spPr>
        <p:txBody>
          <a:bodyPr vert="horz" wrap="square" lIns="123825" tIns="123825" rIns="57150" bIns="123825"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初期发展</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5267801" y="2234038"/>
            <a:ext cx="6477000" cy="914400"/>
          </a:xfrm>
          <a:prstGeom prst="rect">
            <a:avLst/>
          </a:prstGeom>
        </p:spPr>
        <p:txBody>
          <a:bodyPr vert="horz" wrap="square" lIns="0" tIns="0" rIns="0" bIns="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建国初期，黑龙江省以煤炭、木材等资源为基础，初步形成了以重工业为主的工业体系。</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8" name="TextBox 8"/>
          <p:cNvSpPr txBox="1"/>
          <p:nvPr/>
        </p:nvSpPr>
        <p:spPr>
          <a:xfrm>
            <a:off x="5562187" y="3262274"/>
            <a:ext cx="6000750" cy="697555"/>
          </a:xfrm>
          <a:prstGeom prst="rect">
            <a:avLst/>
          </a:prstGeom>
        </p:spPr>
        <p:txBody>
          <a:bodyPr vert="horz" wrap="square" lIns="123825" tIns="123825" rIns="57150" bIns="123825"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改革开放后</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TextBox 9"/>
          <p:cNvSpPr txBox="1"/>
          <p:nvPr/>
        </p:nvSpPr>
        <p:spPr>
          <a:xfrm>
            <a:off x="5267801" y="3896612"/>
            <a:ext cx="6477000" cy="914400"/>
          </a:xfrm>
          <a:prstGeom prst="rect">
            <a:avLst/>
          </a:prstGeom>
        </p:spPr>
        <p:txBody>
          <a:bodyPr vert="horz" wrap="square" lIns="0" tIns="0" rIns="0" bIns="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随着改革开放的深入，黑龙江省积极推进产业结构调整，逐渐形成了以机械制造、食品加工、石油化工等为主导的多元化工业体系。</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0" name="TextBox 10"/>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工业发展历程回顾</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1" name="AutoShape 11"/>
          <p:cNvSpPr/>
          <p:nvPr/>
        </p:nvSpPr>
        <p:spPr>
          <a:xfrm>
            <a:off x="5267801" y="3491989"/>
            <a:ext cx="238125" cy="238125"/>
          </a:xfrm>
          <a:prstGeom prst="ellipse">
            <a:avLst/>
          </a:prstGeom>
          <a:solidFill>
            <a:schemeClr val="accent1">
              <a:alpha val="100000"/>
            </a:schemeClr>
          </a:solidFill>
        </p:spPr>
      </p:sp>
      <p:sp>
        <p:nvSpPr>
          <p:cNvPr id="12" name="AutoShape 12"/>
          <p:cNvSpPr/>
          <p:nvPr/>
        </p:nvSpPr>
        <p:spPr>
          <a:xfrm>
            <a:off x="5267801" y="5117897"/>
            <a:ext cx="238125" cy="238125"/>
          </a:xfrm>
          <a:prstGeom prst="ellipse">
            <a:avLst/>
          </a:prstGeom>
          <a:solidFill>
            <a:schemeClr val="accent1">
              <a:alpha val="100000"/>
            </a:schemeClr>
          </a:solid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2192000" cy="6858000"/>
          </a:xfrm>
          <a:prstGeom prst="rect">
            <a:avLst/>
          </a:prstGeom>
        </p:spPr>
      </p:pic>
      <p:sp>
        <p:nvSpPr>
          <p:cNvPr id="3" name="TextBox 3"/>
          <p:cNvSpPr txBox="1"/>
          <p:nvPr/>
        </p:nvSpPr>
        <p:spPr>
          <a:xfrm>
            <a:off x="7095419" y="311913"/>
            <a:ext cx="3679714" cy="977265"/>
          </a:xfrm>
          <a:prstGeom prst="rect">
            <a:avLst/>
          </a:prstGeom>
        </p:spPr>
        <p:txBody>
          <a:bodyPr vert="horz" wrap="square" lIns="91440" tIns="45720" rIns="91440" bIns="45720" rtlCol="0" anchor="ctr" anchorCtr="0">
            <a:normAutofit/>
          </a:bodyPr>
          <a:lstStyle/>
          <a:p>
            <a:pPr algn="r">
              <a:lnSpc>
                <a:spcPct val="100000"/>
              </a:lnSpc>
              <a:spcBef>
                <a:spcPts val="375"/>
              </a:spcBef>
            </a:pPr>
            <a:r>
              <a:rPr lang="en-US" sz="5400" b="1">
                <a:solidFill>
                  <a:srgbClr val="1F6E21">
                    <a:alpha val="100000"/>
                  </a:srgbClr>
                </a:solidFill>
                <a:latin typeface="微软雅黑" panose="020B0503020204020204" charset="-122"/>
                <a:ea typeface="微软雅黑" panose="020B0503020204020204" charset="-122"/>
                <a:cs typeface="微软雅黑" panose="020B0503020204020204" charset="-122"/>
              </a:rPr>
              <a:t>目  录</a:t>
            </a:r>
            <a:endParaRPr lang="en-US" sz="5400" b="1">
              <a:solidFill>
                <a:srgbClr val="1F6E21">
                  <a:alpha val="100000"/>
                </a:srgbClr>
              </a:solidFill>
              <a:latin typeface="微软雅黑" panose="020B0503020204020204" charset="-122"/>
              <a:ea typeface="微软雅黑" panose="020B0503020204020204" charset="-122"/>
              <a:cs typeface="微软雅黑" panose="020B0503020204020204" charset="-122"/>
            </a:endParaRPr>
          </a:p>
        </p:txBody>
      </p:sp>
      <p:sp>
        <p:nvSpPr>
          <p:cNvPr id="4" name="TextBox 4"/>
          <p:cNvSpPr txBox="1"/>
          <p:nvPr/>
        </p:nvSpPr>
        <p:spPr>
          <a:xfrm>
            <a:off x="7684508" y="1080536"/>
            <a:ext cx="4070350" cy="766889"/>
          </a:xfrm>
          <a:prstGeom prst="rect">
            <a:avLst/>
          </a:prstGeom>
        </p:spPr>
        <p:txBody>
          <a:bodyPr vert="horz" wrap="square" lIns="114300" tIns="57150" rIns="114300" bIns="57150" rtlCol="0" anchor="ctr" anchorCtr="0">
            <a:normAutofit/>
          </a:bodyPr>
          <a:lstStyle/>
          <a:p>
            <a:pPr algn="ctr">
              <a:lnSpc>
                <a:spcPct val="120000"/>
              </a:lnSpc>
            </a:pPr>
            <a:r>
              <a:rPr lang="en-US" sz="1800">
                <a:solidFill>
                  <a:srgbClr val="1F6E21">
                    <a:alpha val="100000"/>
                  </a:srgbClr>
                </a:solidFill>
                <a:latin typeface="微软雅黑" panose="020B0503020204020204" charset="-122"/>
                <a:ea typeface="微软雅黑" panose="020B0503020204020204" charset="-122"/>
                <a:cs typeface="微软雅黑" panose="020B0503020204020204" charset="-122"/>
              </a:rPr>
              <a:t>CATALOGUE</a:t>
            </a:r>
            <a:endParaRPr lang="en-US" sz="1800">
              <a:solidFill>
                <a:srgbClr val="1F6E21">
                  <a:alpha val="100000"/>
                </a:srgbClr>
              </a:solidFill>
              <a:latin typeface="微软雅黑" panose="020B0503020204020204" charset="-122"/>
              <a:ea typeface="微软雅黑" panose="020B0503020204020204" charset="-122"/>
              <a:cs typeface="微软雅黑" panose="020B0503020204020204" charset="-122"/>
            </a:endParaRPr>
          </a:p>
        </p:txBody>
      </p:sp>
      <p:sp>
        <p:nvSpPr>
          <p:cNvPr id="5" name="TextBox 5"/>
          <p:cNvSpPr txBox="1"/>
          <p:nvPr/>
        </p:nvSpPr>
        <p:spPr>
          <a:xfrm>
            <a:off x="950874" y="868323"/>
            <a:ext cx="6733634" cy="5766433"/>
          </a:xfrm>
          <a:prstGeom prst="rect">
            <a:avLst/>
          </a:prstGeom>
        </p:spPr>
        <p:txBody>
          <a:bodyPr vert="horz" wrap="square" lIns="91440" tIns="45720" rIns="91440" bIns="45720" rtlCol="0" anchor="ctr" anchorCtr="0">
            <a:noAutofit/>
          </a:bodyPr>
          <a:lstStyle/>
          <a:p>
            <a:pPr marL="203200" lvl="0" indent="-203200" algn="l">
              <a:lnSpc>
                <a:spcPct val="150000"/>
              </a:lnSpc>
              <a:spcBef>
                <a:spcPts val="375"/>
              </a:spcBef>
              <a:buFont typeface="Arial" panose="020B0604020202020204"/>
              <a:buChar char="•"/>
            </a:pPr>
            <a:r>
              <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rPr>
              <a:t>黑龙江省概况</a:t>
            </a:r>
            <a:endPar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endParaRPr>
          </a:p>
          <a:p>
            <a:pPr marL="203200" lvl="0" indent="-203200" algn="l">
              <a:lnSpc>
                <a:spcPct val="150000"/>
              </a:lnSpc>
              <a:spcBef>
                <a:spcPts val="375"/>
              </a:spcBef>
              <a:buFont typeface="Arial" panose="020B0604020202020204"/>
              <a:buChar char="•"/>
            </a:pPr>
            <a:r>
              <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rPr>
              <a:t>自然景观与旅游资源</a:t>
            </a:r>
            <a:endPar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endParaRPr>
          </a:p>
          <a:p>
            <a:pPr marL="203200" lvl="0" indent="-203200" algn="l">
              <a:lnSpc>
                <a:spcPct val="150000"/>
              </a:lnSpc>
              <a:spcBef>
                <a:spcPts val="375"/>
              </a:spcBef>
              <a:buFont typeface="Arial" panose="020B0604020202020204"/>
              <a:buChar char="•"/>
            </a:pPr>
            <a:r>
              <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rPr>
              <a:t>农业生产与特色农产品</a:t>
            </a:r>
            <a:endPar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endParaRPr>
          </a:p>
          <a:p>
            <a:pPr marL="203200" lvl="0" indent="-203200" algn="l">
              <a:lnSpc>
                <a:spcPct val="150000"/>
              </a:lnSpc>
              <a:spcBef>
                <a:spcPts val="375"/>
              </a:spcBef>
              <a:buFont typeface="Arial" panose="020B0604020202020204"/>
              <a:buChar char="•"/>
            </a:pPr>
            <a:r>
              <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rPr>
              <a:t>工业发展与产业布局特点</a:t>
            </a:r>
            <a:endPar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endParaRPr>
          </a:p>
          <a:p>
            <a:pPr marL="203200" lvl="0" indent="-203200" algn="l">
              <a:lnSpc>
                <a:spcPct val="150000"/>
              </a:lnSpc>
              <a:spcBef>
                <a:spcPts val="375"/>
              </a:spcBef>
              <a:buFont typeface="Arial" panose="020B0604020202020204"/>
              <a:buChar char="•"/>
            </a:pPr>
            <a:r>
              <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rPr>
              <a:t>交通运输与基础设施建设</a:t>
            </a:r>
            <a:endPar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endParaRPr>
          </a:p>
          <a:p>
            <a:pPr marL="203200" lvl="0" indent="-203200" algn="l">
              <a:lnSpc>
                <a:spcPct val="150000"/>
              </a:lnSpc>
              <a:spcBef>
                <a:spcPts val="375"/>
              </a:spcBef>
              <a:buFont typeface="Arial" panose="020B0604020202020204"/>
              <a:buChar char="•"/>
            </a:pPr>
            <a:r>
              <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rPr>
              <a:t>教育科技文化事业发展情况</a:t>
            </a:r>
            <a:endParaRPr lang="en-US" sz="2400">
              <a:solidFill>
                <a:srgbClr val="232323">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454963" y="2034175"/>
            <a:ext cx="5829300" cy="781050"/>
          </a:xfrm>
          <a:prstGeom prst="rect">
            <a:avLst/>
          </a:prstGeom>
        </p:spPr>
        <p:txBody>
          <a:bodyPr vert="horz" wrap="square" lIns="114300" tIns="57150" rIns="114300" bIns="5715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哈尔滨电气集团、中国一重等企业在发电设备、重型机械制造等领域具有国内领先地位。</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454963" y="1575832"/>
            <a:ext cx="5829300" cy="400050"/>
          </a:xfrm>
          <a:prstGeom prst="rect">
            <a:avLst/>
          </a:prstGeom>
        </p:spPr>
        <p:txBody>
          <a:bodyPr vert="horz" wrap="square" lIns="114300" tIns="57150" rIns="114300" bIns="57150" rtlCol="0" anchor="ctr" anchorCtr="0">
            <a:noAutofit/>
          </a:bodyPr>
          <a:lstStyle/>
          <a:p>
            <a:pPr>
              <a:lnSpc>
                <a:spcPct val="77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机械制造</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4" name="TextBox 4"/>
          <p:cNvSpPr txBox="1"/>
          <p:nvPr/>
        </p:nvSpPr>
        <p:spPr>
          <a:xfrm>
            <a:off x="454963" y="3530045"/>
            <a:ext cx="5829300" cy="781050"/>
          </a:xfrm>
          <a:prstGeom prst="rect">
            <a:avLst/>
          </a:prstGeom>
        </p:spPr>
        <p:txBody>
          <a:bodyPr vert="horz" wrap="square" lIns="114300" tIns="57150" rIns="114300" bIns="5715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飞鹤乳品、完达山乳业等企业以优质的乳制品和农产品深加工产品享誉全国。</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5" name="TextBox 5"/>
          <p:cNvSpPr txBox="1"/>
          <p:nvPr/>
        </p:nvSpPr>
        <p:spPr>
          <a:xfrm>
            <a:off x="454963" y="3071702"/>
            <a:ext cx="5829300" cy="400050"/>
          </a:xfrm>
          <a:prstGeom prst="rect">
            <a:avLst/>
          </a:prstGeom>
        </p:spPr>
        <p:txBody>
          <a:bodyPr vert="horz" wrap="square" lIns="114300" tIns="57150" rIns="114300" bIns="57150" rtlCol="0" anchor="ctr" anchorCtr="0">
            <a:noAutofit/>
          </a:bodyPr>
          <a:lstStyle/>
          <a:p>
            <a:pPr>
              <a:lnSpc>
                <a:spcPct val="77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食品加工</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454963" y="5118981"/>
            <a:ext cx="5829300" cy="781050"/>
          </a:xfrm>
          <a:prstGeom prst="rect">
            <a:avLst/>
          </a:prstGeom>
        </p:spPr>
        <p:txBody>
          <a:bodyPr vert="horz" wrap="square" lIns="114300" tIns="57150" rIns="114300" bIns="5715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大庆油田、哈石化等企业在石油勘探、开采、炼制等方面具有明显优势，为黑龙江省经济发展提供了强大支撑。</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454963" y="4660638"/>
            <a:ext cx="5829300" cy="400050"/>
          </a:xfrm>
          <a:prstGeom prst="rect">
            <a:avLst/>
          </a:prstGeom>
        </p:spPr>
        <p:txBody>
          <a:bodyPr vert="horz" wrap="square" lIns="114300" tIns="57150" rIns="114300" bIns="57150" rtlCol="0" anchor="ctr" anchorCtr="0">
            <a:noAutofit/>
          </a:bodyPr>
          <a:lstStyle/>
          <a:p>
            <a:pPr>
              <a:lnSpc>
                <a:spcPct val="77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石油化工</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pic>
        <p:nvPicPr>
          <p:cNvPr id="8" name="Picture 8"/>
          <p:cNvPicPr>
            <a:picLocks noChangeAspect="1"/>
          </p:cNvPicPr>
          <p:nvPr/>
        </p:nvPicPr>
        <p:blipFill>
          <a:blip r:embed="rId2"/>
          <a:srcRect l="31917" r="31917"/>
          <a:stretch>
            <a:fillRect/>
          </a:stretch>
        </p:blipFill>
        <p:spPr>
          <a:xfrm>
            <a:off x="6738931" y="1450035"/>
            <a:ext cx="4792980" cy="4792980"/>
          </a:xfrm>
          <a:prstGeom prst="ellipse">
            <a:avLst/>
          </a:prstGeom>
        </p:spPr>
      </p:pic>
      <p:sp>
        <p:nvSpPr>
          <p:cNvPr id="9" name="TextBox 9"/>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主导产业和优势企业介绍</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1374316" y="3045252"/>
            <a:ext cx="9429750" cy="1656361"/>
          </a:xfrm>
          <a:prstGeom prst="roundRect">
            <a:avLst>
              <a:gd name="adj" fmla="val 16667"/>
            </a:avLst>
          </a:prstGeom>
          <a:gradFill>
            <a:gsLst>
              <a:gs pos="100000">
                <a:schemeClr val="lt2">
                  <a:alpha val="100000"/>
                </a:schemeClr>
              </a:gs>
              <a:gs pos="0">
                <a:schemeClr val="lt1">
                  <a:alpha val="100000"/>
                </a:schemeClr>
              </a:gs>
            </a:gsLst>
            <a:lin ang="0"/>
          </a:gradFill>
        </p:spPr>
      </p:sp>
      <p:sp>
        <p:nvSpPr>
          <p:cNvPr id="3" name="AutoShape 3"/>
          <p:cNvSpPr/>
          <p:nvPr/>
        </p:nvSpPr>
        <p:spPr>
          <a:xfrm>
            <a:off x="1374316" y="4823279"/>
            <a:ext cx="9429750" cy="1656361"/>
          </a:xfrm>
          <a:prstGeom prst="roundRect">
            <a:avLst>
              <a:gd name="adj" fmla="val 16667"/>
            </a:avLst>
          </a:prstGeom>
          <a:gradFill>
            <a:gsLst>
              <a:gs pos="0">
                <a:schemeClr val="lt2">
                  <a:alpha val="100000"/>
                </a:schemeClr>
              </a:gs>
              <a:gs pos="100000">
                <a:schemeClr val="lt1">
                  <a:alpha val="100000"/>
                </a:schemeClr>
              </a:gs>
            </a:gsLst>
            <a:lin ang="0"/>
          </a:gradFill>
        </p:spPr>
      </p:sp>
      <p:sp>
        <p:nvSpPr>
          <p:cNvPr id="4" name="AutoShape 4"/>
          <p:cNvSpPr/>
          <p:nvPr/>
        </p:nvSpPr>
        <p:spPr>
          <a:xfrm>
            <a:off x="1374316" y="1267225"/>
            <a:ext cx="9429750" cy="1656361"/>
          </a:xfrm>
          <a:prstGeom prst="roundRect">
            <a:avLst>
              <a:gd name="adj" fmla="val 16667"/>
            </a:avLst>
          </a:prstGeom>
          <a:gradFill>
            <a:gsLst>
              <a:gs pos="0">
                <a:schemeClr val="lt2">
                  <a:alpha val="100000"/>
                </a:schemeClr>
              </a:gs>
              <a:gs pos="100000">
                <a:schemeClr val="lt1">
                  <a:alpha val="100000"/>
                </a:schemeClr>
              </a:gs>
            </a:gsLst>
            <a:lin ang="0"/>
          </a:gradFill>
        </p:spPr>
      </p:sp>
      <p:sp>
        <p:nvSpPr>
          <p:cNvPr id="5" name="AutoShape 5"/>
          <p:cNvSpPr/>
          <p:nvPr/>
        </p:nvSpPr>
        <p:spPr>
          <a:xfrm>
            <a:off x="987242" y="5246342"/>
            <a:ext cx="810236" cy="810236"/>
          </a:xfrm>
          <a:prstGeom prst="ellipse">
            <a:avLst/>
          </a:prstGeom>
          <a:solidFill>
            <a:schemeClr val="accent1">
              <a:alpha val="100000"/>
            </a:schemeClr>
          </a:solidFill>
        </p:spPr>
      </p:sp>
      <p:sp>
        <p:nvSpPr>
          <p:cNvPr id="6" name="Freeform 6"/>
          <p:cNvSpPr/>
          <p:nvPr/>
        </p:nvSpPr>
        <p:spPr>
          <a:xfrm>
            <a:off x="1115389" y="5374489"/>
            <a:ext cx="553940" cy="553940"/>
          </a:xfrm>
          <a:custGeom>
            <a:avLst/>
            <a:gdLst/>
            <a:ahLst/>
            <a:cxnLst/>
            <a:rect l="l" t="t" r="r" b="b"/>
            <a:pathLst>
              <a:path w="304800" h="304800">
                <a:moveTo>
                  <a:pt x="190033" y="152400"/>
                </a:moveTo>
                <a:cubicBezTo>
                  <a:pt x="190033" y="90992"/>
                  <a:pt x="221771" y="56493"/>
                  <a:pt x="221771" y="56493"/>
                </a:cubicBezTo>
                <a:cubicBezTo>
                  <a:pt x="221771" y="56493"/>
                  <a:pt x="193758" y="33766"/>
                  <a:pt x="151924" y="33766"/>
                </a:cubicBezTo>
                <a:cubicBezTo>
                  <a:pt x="110090" y="33766"/>
                  <a:pt x="82067" y="56512"/>
                  <a:pt x="82067" y="56512"/>
                </a:cubicBezTo>
                <a:cubicBezTo>
                  <a:pt x="82067" y="56512"/>
                  <a:pt x="114376" y="82753"/>
                  <a:pt x="114376" y="152400"/>
                </a:cubicBezTo>
                <a:cubicBezTo>
                  <a:pt x="114376" y="219608"/>
                  <a:pt x="81858" y="248145"/>
                  <a:pt x="81858" y="248145"/>
                </a:cubicBezTo>
                <a:cubicBezTo>
                  <a:pt x="81858" y="248145"/>
                  <a:pt x="115662" y="271034"/>
                  <a:pt x="151924" y="271034"/>
                </a:cubicBezTo>
                <a:cubicBezTo>
                  <a:pt x="189043" y="271034"/>
                  <a:pt x="221799" y="248269"/>
                  <a:pt x="221799" y="248269"/>
                </a:cubicBezTo>
                <a:cubicBezTo>
                  <a:pt x="221799" y="248269"/>
                  <a:pt x="190033" y="218503"/>
                  <a:pt x="190033" y="152400"/>
                </a:cubicBezTo>
                <a:close/>
                <a:moveTo>
                  <a:pt x="74095" y="62789"/>
                </a:moveTo>
                <a:cubicBezTo>
                  <a:pt x="74095" y="62789"/>
                  <a:pt x="34633" y="86839"/>
                  <a:pt x="34633" y="152800"/>
                </a:cubicBezTo>
                <a:cubicBezTo>
                  <a:pt x="34633" y="218751"/>
                  <a:pt x="74533" y="240335"/>
                  <a:pt x="74533" y="240335"/>
                </a:cubicBezTo>
                <a:cubicBezTo>
                  <a:pt x="74533" y="240335"/>
                  <a:pt x="103613" y="218742"/>
                  <a:pt x="103613" y="152800"/>
                </a:cubicBezTo>
                <a:cubicBezTo>
                  <a:pt x="103613" y="86839"/>
                  <a:pt x="74095" y="62789"/>
                  <a:pt x="74095" y="62789"/>
                </a:cubicBezTo>
                <a:close/>
                <a:moveTo>
                  <a:pt x="229753" y="64570"/>
                </a:moveTo>
                <a:cubicBezTo>
                  <a:pt x="229753" y="64570"/>
                  <a:pt x="200244" y="86839"/>
                  <a:pt x="200244" y="152800"/>
                </a:cubicBezTo>
                <a:cubicBezTo>
                  <a:pt x="200244" y="218751"/>
                  <a:pt x="229305" y="240335"/>
                  <a:pt x="229305" y="240335"/>
                </a:cubicBezTo>
                <a:cubicBezTo>
                  <a:pt x="229305" y="240335"/>
                  <a:pt x="270158" y="218742"/>
                  <a:pt x="270158" y="152800"/>
                </a:cubicBezTo>
                <a:cubicBezTo>
                  <a:pt x="270158" y="86839"/>
                  <a:pt x="229753" y="64570"/>
                  <a:pt x="229753" y="64570"/>
                </a:cubicBezTo>
                <a:close/>
              </a:path>
            </a:pathLst>
          </a:custGeom>
          <a:solidFill>
            <a:srgbClr val="FFFFFF">
              <a:alpha val="100000"/>
            </a:srgbClr>
          </a:solidFill>
        </p:spPr>
      </p:sp>
      <p:sp>
        <p:nvSpPr>
          <p:cNvPr id="7" name="AutoShape 7"/>
          <p:cNvSpPr/>
          <p:nvPr/>
        </p:nvSpPr>
        <p:spPr>
          <a:xfrm>
            <a:off x="10373288" y="3468315"/>
            <a:ext cx="810236" cy="810236"/>
          </a:xfrm>
          <a:prstGeom prst="ellipse">
            <a:avLst/>
          </a:prstGeom>
          <a:solidFill>
            <a:schemeClr val="accent1">
              <a:alpha val="100000"/>
            </a:schemeClr>
          </a:solidFill>
        </p:spPr>
      </p:sp>
      <p:sp>
        <p:nvSpPr>
          <p:cNvPr id="8" name="AutoShape 8"/>
          <p:cNvSpPr/>
          <p:nvPr/>
        </p:nvSpPr>
        <p:spPr>
          <a:xfrm>
            <a:off x="987242" y="1690288"/>
            <a:ext cx="810236" cy="810236"/>
          </a:xfrm>
          <a:prstGeom prst="ellipse">
            <a:avLst/>
          </a:prstGeom>
          <a:solidFill>
            <a:schemeClr val="accent1">
              <a:alpha val="100000"/>
            </a:schemeClr>
          </a:solidFill>
        </p:spPr>
      </p:sp>
      <p:sp>
        <p:nvSpPr>
          <p:cNvPr id="9" name="Freeform 9"/>
          <p:cNvSpPr/>
          <p:nvPr/>
        </p:nvSpPr>
        <p:spPr>
          <a:xfrm>
            <a:off x="1171659" y="1892749"/>
            <a:ext cx="405314" cy="405314"/>
          </a:xfrm>
          <a:custGeom>
            <a:avLst/>
            <a:gdLst/>
            <a:ahLst/>
            <a:cxnLst/>
            <a:rect l="l" t="t" r="r" b="b"/>
            <a:pathLst>
              <a:path w="304800" h="304800">
                <a:moveTo>
                  <a:pt x="173841" y="122930"/>
                </a:moveTo>
                <a:cubicBezTo>
                  <a:pt x="179718" y="102937"/>
                  <a:pt x="177232" y="81020"/>
                  <a:pt x="166392" y="62665"/>
                </a:cubicBezTo>
                <a:cubicBezTo>
                  <a:pt x="166630" y="62998"/>
                  <a:pt x="62770" y="167697"/>
                  <a:pt x="62027" y="167040"/>
                </a:cubicBezTo>
                <a:cubicBezTo>
                  <a:pt x="80077" y="177698"/>
                  <a:pt x="101994" y="180699"/>
                  <a:pt x="121720" y="175193"/>
                </a:cubicBezTo>
                <a:cubicBezTo>
                  <a:pt x="121577" y="174689"/>
                  <a:pt x="173422" y="122853"/>
                  <a:pt x="173841" y="122930"/>
                </a:cubicBezTo>
                <a:close/>
                <a:moveTo>
                  <a:pt x="155315" y="45968"/>
                </a:moveTo>
                <a:cubicBezTo>
                  <a:pt x="141322" y="32175"/>
                  <a:pt x="121301" y="22822"/>
                  <a:pt x="100127" y="22822"/>
                </a:cubicBezTo>
                <a:cubicBezTo>
                  <a:pt x="57331" y="22822"/>
                  <a:pt x="22631" y="57607"/>
                  <a:pt x="22631" y="100508"/>
                </a:cubicBezTo>
                <a:cubicBezTo>
                  <a:pt x="22631" y="121444"/>
                  <a:pt x="32156" y="141713"/>
                  <a:pt x="45587" y="155686"/>
                </a:cubicBezTo>
                <a:cubicBezTo>
                  <a:pt x="45615" y="155686"/>
                  <a:pt x="154657" y="46863"/>
                  <a:pt x="155315" y="45968"/>
                </a:cubicBezTo>
                <a:close/>
                <a:moveTo>
                  <a:pt x="264909" y="252089"/>
                </a:moveTo>
                <a:cubicBezTo>
                  <a:pt x="264909" y="252089"/>
                  <a:pt x="267443" y="230200"/>
                  <a:pt x="261128" y="223885"/>
                </a:cubicBezTo>
                <a:cubicBezTo>
                  <a:pt x="260709" y="223466"/>
                  <a:pt x="188300" y="135065"/>
                  <a:pt x="188300" y="135065"/>
                </a:cubicBezTo>
                <a:lnTo>
                  <a:pt x="134417" y="188947"/>
                </a:lnTo>
                <a:lnTo>
                  <a:pt x="222818" y="262185"/>
                </a:lnTo>
                <a:cubicBezTo>
                  <a:pt x="228714" y="268919"/>
                  <a:pt x="251441" y="265557"/>
                  <a:pt x="251441" y="265557"/>
                </a:cubicBezTo>
                <a:lnTo>
                  <a:pt x="269538" y="281978"/>
                </a:lnTo>
                <a:lnTo>
                  <a:pt x="282169" y="269348"/>
                </a:lnTo>
                <a:lnTo>
                  <a:pt x="264909" y="252089"/>
                </a:lnTo>
                <a:close/>
              </a:path>
            </a:pathLst>
          </a:custGeom>
          <a:solidFill>
            <a:srgbClr val="FFFFFF">
              <a:alpha val="100000"/>
            </a:srgbClr>
          </a:solidFill>
        </p:spPr>
      </p:sp>
      <p:sp>
        <p:nvSpPr>
          <p:cNvPr id="10" name="Freeform 10"/>
          <p:cNvSpPr/>
          <p:nvPr/>
        </p:nvSpPr>
        <p:spPr>
          <a:xfrm>
            <a:off x="10569897" y="3661311"/>
            <a:ext cx="424244" cy="424244"/>
          </a:xfrm>
          <a:custGeom>
            <a:avLst/>
            <a:gdLst/>
            <a:ahLst/>
            <a:cxnLst/>
            <a:rect l="l" t="t" r="r" b="b"/>
            <a:pathLst>
              <a:path w="304800" h="304800">
                <a:moveTo>
                  <a:pt x="167640" y="106680"/>
                </a:moveTo>
                <a:lnTo>
                  <a:pt x="189586" y="139598"/>
                </a:lnTo>
                <a:cubicBezTo>
                  <a:pt x="194310" y="146761"/>
                  <a:pt x="204978" y="152400"/>
                  <a:pt x="213512" y="152400"/>
                </a:cubicBezTo>
                <a:lnTo>
                  <a:pt x="259080" y="152400"/>
                </a:lnTo>
                <a:lnTo>
                  <a:pt x="259080" y="121920"/>
                </a:lnTo>
                <a:lnTo>
                  <a:pt x="213360" y="121920"/>
                </a:lnTo>
                <a:lnTo>
                  <a:pt x="191414" y="89002"/>
                </a:lnTo>
                <a:cubicBezTo>
                  <a:pt x="185452" y="80686"/>
                  <a:pt x="178394" y="73628"/>
                  <a:pt x="170345" y="67847"/>
                </a:cubicBezTo>
                <a:lnTo>
                  <a:pt x="170069" y="67666"/>
                </a:lnTo>
                <a:lnTo>
                  <a:pt x="149952" y="54254"/>
                </a:lnTo>
                <a:cubicBezTo>
                  <a:pt x="146104" y="51911"/>
                  <a:pt x="141446" y="50521"/>
                  <a:pt x="136465" y="50521"/>
                </a:cubicBezTo>
                <a:cubicBezTo>
                  <a:pt x="131912" y="50521"/>
                  <a:pt x="127635" y="51683"/>
                  <a:pt x="123911" y="53721"/>
                </a:cubicBezTo>
                <a:lnTo>
                  <a:pt x="124044" y="53654"/>
                </a:lnTo>
                <a:lnTo>
                  <a:pt x="60950" y="91450"/>
                </a:lnTo>
                <a:lnTo>
                  <a:pt x="60950" y="167650"/>
                </a:lnTo>
                <a:lnTo>
                  <a:pt x="91430" y="167650"/>
                </a:lnTo>
                <a:lnTo>
                  <a:pt x="91430" y="106690"/>
                </a:lnTo>
                <a:lnTo>
                  <a:pt x="121910" y="91450"/>
                </a:lnTo>
                <a:lnTo>
                  <a:pt x="76190" y="304810"/>
                </a:lnTo>
                <a:lnTo>
                  <a:pt x="106670" y="304810"/>
                </a:lnTo>
                <a:lnTo>
                  <a:pt x="142484" y="188224"/>
                </a:lnTo>
                <a:lnTo>
                  <a:pt x="167630" y="213370"/>
                </a:lnTo>
                <a:lnTo>
                  <a:pt x="167630" y="304810"/>
                </a:lnTo>
                <a:lnTo>
                  <a:pt x="198110" y="304810"/>
                </a:lnTo>
                <a:lnTo>
                  <a:pt x="198110" y="182890"/>
                </a:lnTo>
                <a:lnTo>
                  <a:pt x="156962" y="141742"/>
                </a:lnTo>
                <a:lnTo>
                  <a:pt x="167630" y="106690"/>
                </a:lnTo>
                <a:close/>
                <a:moveTo>
                  <a:pt x="182880" y="60960"/>
                </a:moveTo>
                <a:cubicBezTo>
                  <a:pt x="199711" y="60960"/>
                  <a:pt x="213360" y="47311"/>
                  <a:pt x="213360" y="30480"/>
                </a:cubicBezTo>
                <a:cubicBezTo>
                  <a:pt x="213360" y="13649"/>
                  <a:pt x="199711" y="0"/>
                  <a:pt x="182880" y="0"/>
                </a:cubicBezTo>
                <a:lnTo>
                  <a:pt x="182880" y="0"/>
                </a:lnTo>
                <a:cubicBezTo>
                  <a:pt x="166049" y="0"/>
                  <a:pt x="152400" y="13649"/>
                  <a:pt x="152400" y="30480"/>
                </a:cubicBezTo>
                <a:cubicBezTo>
                  <a:pt x="152400" y="47311"/>
                  <a:pt x="166049" y="60960"/>
                  <a:pt x="182880" y="60960"/>
                </a:cubicBezTo>
                <a:lnTo>
                  <a:pt x="182880" y="60960"/>
                </a:lnTo>
                <a:close/>
              </a:path>
            </a:pathLst>
          </a:custGeom>
          <a:solidFill>
            <a:srgbClr val="FFFFFF">
              <a:alpha val="100000"/>
            </a:srgbClr>
          </a:solidFill>
        </p:spPr>
      </p:sp>
      <p:sp>
        <p:nvSpPr>
          <p:cNvPr id="11" name="TextBox 11"/>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产业园区建设成果展示</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2" name="TextBox 12"/>
          <p:cNvSpPr txBox="1"/>
          <p:nvPr/>
        </p:nvSpPr>
        <p:spPr>
          <a:xfrm>
            <a:off x="1986545" y="1423391"/>
            <a:ext cx="8201025" cy="571500"/>
          </a:xfrm>
          <a:prstGeom prst="rect">
            <a:avLst/>
          </a:prstGeom>
        </p:spPr>
        <p:txBody>
          <a:bodyPr vert="horz" wrap="square" lIns="114300" tIns="57150" rIns="114300" bIns="57150" rtlCol="0" anchor="ctr"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哈尔滨新区</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3" name="TextBox 13"/>
          <p:cNvSpPr txBox="1"/>
          <p:nvPr/>
        </p:nvSpPr>
        <p:spPr>
          <a:xfrm>
            <a:off x="1986545" y="1881734"/>
            <a:ext cx="8201025" cy="781050"/>
          </a:xfrm>
          <a:prstGeom prst="rect">
            <a:avLst/>
          </a:prstGeom>
        </p:spPr>
        <p:txBody>
          <a:bodyPr vert="horz" wrap="square" lIns="114300" tIns="57150" rIns="114300" bIns="5715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作为国家级新区，哈尔滨新区在科技创新、产业升级等方面取得了显著成果，吸引了大量企业入驻。</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4" name="TextBox 14"/>
          <p:cNvSpPr txBox="1"/>
          <p:nvPr/>
        </p:nvSpPr>
        <p:spPr>
          <a:xfrm>
            <a:off x="1931680" y="3229780"/>
            <a:ext cx="8201025" cy="571500"/>
          </a:xfrm>
          <a:prstGeom prst="rect">
            <a:avLst/>
          </a:prstGeom>
        </p:spPr>
        <p:txBody>
          <a:bodyPr vert="horz" wrap="square" lIns="114300" tIns="57150" rIns="114300" bIns="57150" rtlCol="0" anchor="ctr" anchorCtr="0">
            <a:noAutofit/>
          </a:bodyPr>
          <a:lstStyle/>
          <a:p>
            <a:pPr algn="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绥化经济技术开发区</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5" name="TextBox 15"/>
          <p:cNvSpPr txBox="1"/>
          <p:nvPr/>
        </p:nvSpPr>
        <p:spPr>
          <a:xfrm>
            <a:off x="1931680" y="3688123"/>
            <a:ext cx="8201025" cy="781050"/>
          </a:xfrm>
          <a:prstGeom prst="rect">
            <a:avLst/>
          </a:prstGeom>
        </p:spPr>
        <p:txBody>
          <a:bodyPr vert="horz" wrap="square" lIns="114300" tIns="57150" rIns="114300" bIns="57150" rtlCol="0" anchor="t" anchorCtr="0">
            <a:noAutofit/>
          </a:bodyPr>
          <a:lstStyle/>
          <a:p>
            <a:pPr algn="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以食品加工、医药化工等为主导产业，绥化经开区已成为黑龙江省重要的产业基地之一。</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6" name="TextBox 16"/>
          <p:cNvSpPr txBox="1"/>
          <p:nvPr/>
        </p:nvSpPr>
        <p:spPr>
          <a:xfrm>
            <a:off x="1931680" y="4882435"/>
            <a:ext cx="8201025" cy="571500"/>
          </a:xfrm>
          <a:prstGeom prst="rect">
            <a:avLst/>
          </a:prstGeom>
        </p:spPr>
        <p:txBody>
          <a:bodyPr vert="horz" wrap="square" lIns="114300" tIns="57150" rIns="114300" bIns="57150" rtlCol="0" anchor="ctr"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大庆高新技术产业开发区</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7" name="TextBox 17"/>
          <p:cNvSpPr txBox="1"/>
          <p:nvPr/>
        </p:nvSpPr>
        <p:spPr>
          <a:xfrm>
            <a:off x="1931680" y="5340777"/>
            <a:ext cx="8201025" cy="781050"/>
          </a:xfrm>
          <a:prstGeom prst="rect">
            <a:avLst/>
          </a:prstGeom>
        </p:spPr>
        <p:txBody>
          <a:bodyPr vert="horz" wrap="square" lIns="114300" tIns="57150" rIns="114300" bIns="5715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以石油石化、高端装备制造等为主导产业，大庆高新区在推动黑龙江省工业发展中发挥了重要作用。</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创新驱动发展战略实施情况</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pic>
        <p:nvPicPr>
          <p:cNvPr id="3" name="Picture 3"/>
          <p:cNvPicPr>
            <a:picLocks noChangeAspect="1"/>
          </p:cNvPicPr>
          <p:nvPr/>
        </p:nvPicPr>
        <p:blipFill>
          <a:blip r:embed="rId2"/>
          <a:srcRect/>
          <a:stretch>
            <a:fillRect/>
          </a:stretch>
        </p:blipFill>
        <p:spPr>
          <a:xfrm>
            <a:off x="8159764" y="1697429"/>
            <a:ext cx="3219437" cy="2386781"/>
          </a:xfrm>
          <a:prstGeom prst="rect">
            <a:avLst/>
          </a:prstGeom>
          <a:noFill/>
        </p:spPr>
      </p:pic>
      <p:sp>
        <p:nvSpPr>
          <p:cNvPr id="4" name="TextBox 4"/>
          <p:cNvSpPr txBox="1"/>
          <p:nvPr/>
        </p:nvSpPr>
        <p:spPr>
          <a:xfrm>
            <a:off x="8245482" y="4330210"/>
            <a:ext cx="3048000" cy="490334"/>
          </a:xfrm>
          <a:prstGeom prst="rect">
            <a:avLst/>
          </a:prstGeom>
        </p:spPr>
        <p:txBody>
          <a:bodyPr vert="horz" wrap="square" lIns="66008" tIns="33052" rIns="66008" bIns="33052" rtlCol="0" anchor="ctr" anchorCtr="0">
            <a:noAutofit/>
          </a:bodyPr>
          <a:lstStyle/>
          <a:p>
            <a:pPr algn="ctr">
              <a:lnSpc>
                <a:spcPct val="120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合作交流</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5" name="TextBox 5"/>
          <p:cNvSpPr txBox="1"/>
          <p:nvPr/>
        </p:nvSpPr>
        <p:spPr>
          <a:xfrm>
            <a:off x="8245482" y="4842646"/>
            <a:ext cx="3048000" cy="1245227"/>
          </a:xfrm>
          <a:prstGeom prst="rect">
            <a:avLst/>
          </a:prstGeom>
        </p:spPr>
        <p:txBody>
          <a:bodyPr vert="horz" wrap="square" lIns="66008" tIns="33052" rIns="66008" bIns="33052"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加强与国内外知名企业、研发机构的合作与交流，共同推动技术创新和产业发展。</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4572000" y="4330210"/>
            <a:ext cx="3048000" cy="490334"/>
          </a:xfrm>
          <a:prstGeom prst="rect">
            <a:avLst/>
          </a:prstGeom>
        </p:spPr>
        <p:txBody>
          <a:bodyPr vert="horz" wrap="square" lIns="66008" tIns="33052" rIns="66008" bIns="33052" rtlCol="0" anchor="ctr" anchorCtr="0">
            <a:noAutofit/>
          </a:bodyPr>
          <a:lstStyle/>
          <a:p>
            <a:pPr algn="ctr">
              <a:lnSpc>
                <a:spcPct val="120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人才引进</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4572000" y="4842646"/>
            <a:ext cx="3048000" cy="1245227"/>
          </a:xfrm>
          <a:prstGeom prst="rect">
            <a:avLst/>
          </a:prstGeom>
        </p:spPr>
        <p:txBody>
          <a:bodyPr vert="horz" wrap="square" lIns="66008" tIns="33052" rIns="66008" bIns="33052"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实施人才强省战略，吸引和培养高层次人才，为产业发展提供智力支持。</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pic>
        <p:nvPicPr>
          <p:cNvPr id="8" name="Picture 8"/>
          <p:cNvPicPr>
            <a:picLocks noChangeAspect="1"/>
          </p:cNvPicPr>
          <p:nvPr/>
        </p:nvPicPr>
        <p:blipFill>
          <a:blip r:embed="rId3"/>
          <a:srcRect/>
          <a:stretch>
            <a:fillRect/>
          </a:stretch>
        </p:blipFill>
        <p:spPr>
          <a:xfrm>
            <a:off x="4486281" y="1697429"/>
            <a:ext cx="3219437" cy="2386781"/>
          </a:xfrm>
          <a:prstGeom prst="rect">
            <a:avLst/>
          </a:prstGeom>
          <a:noFill/>
        </p:spPr>
      </p:pic>
      <p:pic>
        <p:nvPicPr>
          <p:cNvPr id="9" name="Picture 9"/>
          <p:cNvPicPr>
            <a:picLocks noChangeAspect="1"/>
          </p:cNvPicPr>
          <p:nvPr/>
        </p:nvPicPr>
        <p:blipFill>
          <a:blip r:embed="rId4"/>
          <a:srcRect t="576" b="576"/>
          <a:stretch>
            <a:fillRect/>
          </a:stretch>
        </p:blipFill>
        <p:spPr>
          <a:xfrm>
            <a:off x="812799" y="1697429"/>
            <a:ext cx="3219437" cy="2386781"/>
          </a:xfrm>
          <a:prstGeom prst="rect">
            <a:avLst/>
          </a:prstGeom>
          <a:noFill/>
        </p:spPr>
      </p:pic>
      <p:sp>
        <p:nvSpPr>
          <p:cNvPr id="10" name="TextBox 10"/>
          <p:cNvSpPr txBox="1"/>
          <p:nvPr/>
        </p:nvSpPr>
        <p:spPr>
          <a:xfrm>
            <a:off x="898518" y="4330210"/>
            <a:ext cx="3048000" cy="490334"/>
          </a:xfrm>
          <a:prstGeom prst="rect">
            <a:avLst/>
          </a:prstGeom>
        </p:spPr>
        <p:txBody>
          <a:bodyPr vert="horz" wrap="square" lIns="66008" tIns="33052" rIns="66008" bIns="33052" rtlCol="0" anchor="ctr" anchorCtr="0">
            <a:noAutofit/>
          </a:bodyPr>
          <a:lstStyle/>
          <a:p>
            <a:pPr algn="ctr">
              <a:lnSpc>
                <a:spcPct val="120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科技创新</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1" name="TextBox 11"/>
          <p:cNvSpPr txBox="1"/>
          <p:nvPr/>
        </p:nvSpPr>
        <p:spPr>
          <a:xfrm>
            <a:off x="898518" y="4835171"/>
            <a:ext cx="3048000" cy="1245227"/>
          </a:xfrm>
          <a:prstGeom prst="rect">
            <a:avLst/>
          </a:prstGeom>
        </p:spPr>
        <p:txBody>
          <a:bodyPr vert="horz" wrap="square" lIns="66008" tIns="33052" rIns="66008" bIns="33052" rtlCol="0" anchor="t" anchorCtr="0">
            <a:noAutofit/>
          </a:bodyPr>
          <a:lstStyle/>
          <a:p>
            <a:pPr algn="ct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黑龙江省加大科技研发投入，支持企业技术创新和产业升级，推动科技成果转化和产业化。</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1379180" y="3093805"/>
            <a:ext cx="7832422" cy="1828800"/>
          </a:xfrm>
          <a:prstGeom prst="rect">
            <a:avLst/>
          </a:prstGeom>
        </p:spPr>
        <p:txBody>
          <a:bodyPr vert="horz" wrap="square" lIns="114300" tIns="57150" rIns="114300" bIns="57150" rtlCol="0" anchor="ctr" anchorCtr="0">
            <a:spAutoFit/>
          </a:bodyPr>
          <a:lstStyle/>
          <a:p>
            <a:pPr algn="ctr">
              <a:lnSpc>
                <a:spcPct val="120000"/>
              </a:lnSpc>
            </a:pPr>
            <a:r>
              <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rPr>
              <a:t>交通运输与基础设施建设</a:t>
            </a:r>
            <a:endPar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727442" y="805278"/>
            <a:ext cx="9305925" cy="1371600"/>
          </a:xfrm>
          <a:prstGeom prst="rect">
            <a:avLst/>
          </a:prstGeom>
        </p:spPr>
        <p:txBody>
          <a:bodyPr vert="horz" wrap="square" lIns="114300" tIns="57150" rIns="114300" bIns="57150" rtlCol="0" anchor="t" anchorCtr="0">
            <a:spAutoFit/>
          </a:bodyPr>
          <a:lstStyle/>
          <a:p>
            <a:pPr>
              <a:lnSpc>
                <a:spcPct val="120000"/>
              </a:lnSpc>
            </a:pPr>
            <a:r>
              <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rPr>
              <a:t>05</a:t>
            </a:r>
            <a:endPar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3873355" y="1664304"/>
            <a:ext cx="638131" cy="638131"/>
          </a:xfrm>
          <a:prstGeom prst="ellipse">
            <a:avLst/>
          </a:prstGeom>
          <a:solidFill>
            <a:schemeClr val="accent1">
              <a:alpha val="20000"/>
            </a:schemeClr>
          </a:solidFill>
        </p:spPr>
      </p:sp>
      <p:sp>
        <p:nvSpPr>
          <p:cNvPr id="3" name="AutoShape 3"/>
          <p:cNvSpPr/>
          <p:nvPr/>
        </p:nvSpPr>
        <p:spPr>
          <a:xfrm>
            <a:off x="4008100" y="1799048"/>
            <a:ext cx="368642" cy="368642"/>
          </a:xfrm>
          <a:prstGeom prst="ellipse">
            <a:avLst/>
          </a:prstGeom>
          <a:solidFill>
            <a:schemeClr val="accent1">
              <a:alpha val="100000"/>
            </a:schemeClr>
          </a:solidFill>
        </p:spPr>
      </p:sp>
      <p:sp>
        <p:nvSpPr>
          <p:cNvPr id="4" name="TextBox 4"/>
          <p:cNvSpPr txBox="1"/>
          <p:nvPr/>
        </p:nvSpPr>
        <p:spPr>
          <a:xfrm>
            <a:off x="4636726" y="1463721"/>
            <a:ext cx="6886575" cy="765904"/>
          </a:xfrm>
          <a:prstGeom prst="rect">
            <a:avLst/>
          </a:prstGeom>
        </p:spPr>
        <p:txBody>
          <a:bodyPr vert="horz" wrap="square" lIns="123825" tIns="123825" rIns="57150" bIns="123825" rtlCol="0" anchor="b" anchorCtr="0">
            <a:noAutofit/>
          </a:bodyPr>
          <a:lstStyle/>
          <a:p>
            <a:pPr>
              <a:lnSpc>
                <a:spcPct val="14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公路交通</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5" name="TextBox 5"/>
          <p:cNvSpPr txBox="1"/>
          <p:nvPr/>
        </p:nvSpPr>
        <p:spPr>
          <a:xfrm>
            <a:off x="4636726" y="2046214"/>
            <a:ext cx="6891292" cy="982033"/>
          </a:xfrm>
          <a:prstGeom prst="rect">
            <a:avLst/>
          </a:prstGeom>
        </p:spPr>
        <p:txBody>
          <a:bodyPr vert="horz" wrap="square" lIns="123825" tIns="123825" rIns="57150" bIns="123825"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黑龙江省公路网发达，拥有多条国家级高速公路和省道，连接了省内外各大城市，为人员流动和物资运输提供了便利条件。</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pic>
        <p:nvPicPr>
          <p:cNvPr id="6" name="Picture 6"/>
          <p:cNvPicPr>
            <a:picLocks noChangeAspect="1"/>
          </p:cNvPicPr>
          <p:nvPr/>
        </p:nvPicPr>
        <p:blipFill>
          <a:blip r:embed="rId2">
            <a:alphaModFix amt="100000"/>
          </a:blip>
          <a:srcRect l="15292" r="15292"/>
          <a:stretch>
            <a:fillRect/>
          </a:stretch>
        </p:blipFill>
        <p:spPr>
          <a:xfrm>
            <a:off x="-1061158" y="1741145"/>
            <a:ext cx="4421505" cy="4421505"/>
          </a:xfrm>
          <a:prstGeom prst="ellipse">
            <a:avLst/>
          </a:prstGeom>
        </p:spPr>
      </p:pic>
      <p:sp>
        <p:nvSpPr>
          <p:cNvPr id="7" name="AutoShape 7"/>
          <p:cNvSpPr/>
          <p:nvPr/>
        </p:nvSpPr>
        <p:spPr>
          <a:xfrm>
            <a:off x="3873355" y="3384629"/>
            <a:ext cx="638131" cy="638131"/>
          </a:xfrm>
          <a:prstGeom prst="ellipse">
            <a:avLst/>
          </a:prstGeom>
          <a:solidFill>
            <a:schemeClr val="accent1">
              <a:alpha val="20000"/>
            </a:schemeClr>
          </a:solidFill>
        </p:spPr>
      </p:sp>
      <p:sp>
        <p:nvSpPr>
          <p:cNvPr id="8" name="AutoShape 8"/>
          <p:cNvSpPr/>
          <p:nvPr/>
        </p:nvSpPr>
        <p:spPr>
          <a:xfrm>
            <a:off x="4008100" y="3519373"/>
            <a:ext cx="368642" cy="368642"/>
          </a:xfrm>
          <a:prstGeom prst="ellipse">
            <a:avLst/>
          </a:prstGeom>
          <a:solidFill>
            <a:schemeClr val="accent1">
              <a:alpha val="100000"/>
            </a:schemeClr>
          </a:solidFill>
        </p:spPr>
      </p:sp>
      <p:sp>
        <p:nvSpPr>
          <p:cNvPr id="9" name="TextBox 9"/>
          <p:cNvSpPr txBox="1"/>
          <p:nvPr/>
        </p:nvSpPr>
        <p:spPr>
          <a:xfrm>
            <a:off x="4636726" y="3182098"/>
            <a:ext cx="6886575" cy="769800"/>
          </a:xfrm>
          <a:prstGeom prst="rect">
            <a:avLst/>
          </a:prstGeom>
        </p:spPr>
        <p:txBody>
          <a:bodyPr vert="horz" wrap="square" lIns="123825" tIns="123825" rIns="57150" bIns="123825" rtlCol="0" anchor="b" anchorCtr="0">
            <a:noAutofit/>
          </a:bodyPr>
          <a:lstStyle/>
          <a:p>
            <a:pPr>
              <a:lnSpc>
                <a:spcPct val="14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铁路交通</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0" name="AutoShape 10"/>
          <p:cNvSpPr/>
          <p:nvPr/>
        </p:nvSpPr>
        <p:spPr>
          <a:xfrm>
            <a:off x="3873355" y="5104954"/>
            <a:ext cx="638131" cy="638131"/>
          </a:xfrm>
          <a:prstGeom prst="ellipse">
            <a:avLst/>
          </a:prstGeom>
          <a:solidFill>
            <a:schemeClr val="accent1">
              <a:alpha val="20000"/>
            </a:schemeClr>
          </a:solidFill>
        </p:spPr>
      </p:sp>
      <p:sp>
        <p:nvSpPr>
          <p:cNvPr id="11" name="AutoShape 11"/>
          <p:cNvSpPr/>
          <p:nvPr/>
        </p:nvSpPr>
        <p:spPr>
          <a:xfrm>
            <a:off x="4008100" y="5239698"/>
            <a:ext cx="368642" cy="368642"/>
          </a:xfrm>
          <a:prstGeom prst="ellipse">
            <a:avLst/>
          </a:prstGeom>
          <a:solidFill>
            <a:schemeClr val="accent1">
              <a:alpha val="100000"/>
            </a:schemeClr>
          </a:solidFill>
        </p:spPr>
      </p:sp>
      <p:sp>
        <p:nvSpPr>
          <p:cNvPr id="12" name="TextBox 12"/>
          <p:cNvSpPr txBox="1"/>
          <p:nvPr/>
        </p:nvSpPr>
        <p:spPr>
          <a:xfrm>
            <a:off x="4636726" y="4920230"/>
            <a:ext cx="6886575" cy="734184"/>
          </a:xfrm>
          <a:prstGeom prst="rect">
            <a:avLst/>
          </a:prstGeom>
        </p:spPr>
        <p:txBody>
          <a:bodyPr vert="horz" wrap="square" lIns="123825" tIns="123825" rIns="57150" bIns="123825" rtlCol="0" anchor="b" anchorCtr="0">
            <a:noAutofit/>
          </a:bodyPr>
          <a:lstStyle/>
          <a:p>
            <a:pPr>
              <a:lnSpc>
                <a:spcPct val="14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航空交通</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3" name="TextBox 13"/>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公路、铁路、航空等交通方式概述</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4" name="TextBox 14"/>
          <p:cNvSpPr txBox="1"/>
          <p:nvPr/>
        </p:nvSpPr>
        <p:spPr>
          <a:xfrm>
            <a:off x="4636726" y="3789081"/>
            <a:ext cx="6891292" cy="982033"/>
          </a:xfrm>
          <a:prstGeom prst="rect">
            <a:avLst/>
          </a:prstGeom>
        </p:spPr>
        <p:txBody>
          <a:bodyPr vert="horz" wrap="square" lIns="123825" tIns="123825" rIns="57150" bIns="123825"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黑龙江省铁路网密布，包括哈大、滨洲等多条干线铁路，以及哈尔滨、齐齐哈尔等铁路枢纽，形成了四通八达的铁路交通网络。</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5" name="TextBox 15"/>
          <p:cNvSpPr txBox="1"/>
          <p:nvPr/>
        </p:nvSpPr>
        <p:spPr>
          <a:xfrm>
            <a:off x="4636726" y="5471644"/>
            <a:ext cx="6891292" cy="982033"/>
          </a:xfrm>
          <a:prstGeom prst="rect">
            <a:avLst/>
          </a:prstGeom>
        </p:spPr>
        <p:txBody>
          <a:bodyPr vert="horz" wrap="square" lIns="123825" tIns="123825" rIns="57150" bIns="123825"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黑龙江省拥有哈尔滨、齐齐哈尔等多个机场，连接了国内外多个城市，为黑龙江省与国内外的交流提供了空中通道。</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751642" y="4006380"/>
            <a:ext cx="7813795" cy="1827334"/>
          </a:xfrm>
          <a:prstGeom prst="roundRect">
            <a:avLst>
              <a:gd name="adj" fmla="val 16667"/>
            </a:avLst>
          </a:prstGeom>
          <a:solidFill>
            <a:schemeClr val="lt2">
              <a:alpha val="80000"/>
            </a:schemeClr>
          </a:solidFill>
        </p:spPr>
      </p:sp>
      <p:sp>
        <p:nvSpPr>
          <p:cNvPr id="3" name="AutoShape 3"/>
          <p:cNvSpPr/>
          <p:nvPr/>
        </p:nvSpPr>
        <p:spPr>
          <a:xfrm>
            <a:off x="751642" y="1920540"/>
            <a:ext cx="7813795" cy="1827334"/>
          </a:xfrm>
          <a:prstGeom prst="roundRect">
            <a:avLst>
              <a:gd name="adj" fmla="val 16667"/>
            </a:avLst>
          </a:prstGeom>
          <a:solidFill>
            <a:schemeClr val="lt2">
              <a:alpha val="80000"/>
            </a:schemeClr>
          </a:solidFill>
        </p:spPr>
      </p:sp>
      <p:pic>
        <p:nvPicPr>
          <p:cNvPr id="4" name="Picture 4"/>
          <p:cNvPicPr>
            <a:picLocks noChangeAspect="1"/>
          </p:cNvPicPr>
          <p:nvPr/>
        </p:nvPicPr>
        <p:blipFill>
          <a:blip r:embed="rId2">
            <a:alphaModFix amt="100000"/>
          </a:blip>
          <a:srcRect l="25000" r="25000"/>
          <a:stretch>
            <a:fillRect/>
          </a:stretch>
        </p:blipFill>
        <p:spPr>
          <a:xfrm>
            <a:off x="7804006" y="1329783"/>
            <a:ext cx="3831201" cy="5108268"/>
          </a:xfrm>
          <a:prstGeom prst="rect">
            <a:avLst/>
          </a:prstGeom>
        </p:spPr>
      </p:pic>
      <p:sp>
        <p:nvSpPr>
          <p:cNvPr id="5" name="TextBox 5"/>
          <p:cNvSpPr txBox="1"/>
          <p:nvPr/>
        </p:nvSpPr>
        <p:spPr>
          <a:xfrm>
            <a:off x="1030579" y="2089154"/>
            <a:ext cx="6238875" cy="637972"/>
          </a:xfrm>
          <a:prstGeom prst="rect">
            <a:avLst/>
          </a:prstGeom>
        </p:spPr>
        <p:txBody>
          <a:bodyPr vert="horz" wrap="square" lIns="123825" tIns="123825" rIns="57150" bIns="123825" rtlCol="0" anchor="ctr"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哈尔滨市</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1030579" y="2610429"/>
            <a:ext cx="6238875" cy="950067"/>
          </a:xfrm>
          <a:prstGeom prst="rect">
            <a:avLst/>
          </a:prstGeom>
        </p:spPr>
        <p:txBody>
          <a:bodyPr vert="horz" wrap="square" lIns="123825" tIns="123825" rIns="57150" bIns="123825"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黑龙江省省会，东北地区重要的交通枢纽，连接了黑龙江省内外的公路、铁路和航空交通，是黑龙江省的物流中心。</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1030579" y="4183053"/>
            <a:ext cx="6238875" cy="637972"/>
          </a:xfrm>
          <a:prstGeom prst="rect">
            <a:avLst/>
          </a:prstGeom>
        </p:spPr>
        <p:txBody>
          <a:bodyPr vert="horz" wrap="square" lIns="123825" tIns="123825" rIns="57150" bIns="123825" rtlCol="0" anchor="ctr"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齐齐哈尔市</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8" name="TextBox 8"/>
          <p:cNvSpPr txBox="1"/>
          <p:nvPr/>
        </p:nvSpPr>
        <p:spPr>
          <a:xfrm>
            <a:off x="1030579" y="4712439"/>
            <a:ext cx="6238875" cy="936429"/>
          </a:xfrm>
          <a:prstGeom prst="rect">
            <a:avLst/>
          </a:prstGeom>
        </p:spPr>
        <p:txBody>
          <a:bodyPr vert="horz" wrap="square" lIns="123825" tIns="123825" rIns="57150" bIns="123825"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黑龙江省西部中心城市，铁路、公路交通发达，是黑龙江省西部地区的交通枢纽和物资集散地。</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TextBox 9"/>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重要交通枢纽城市介绍</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基础设施建设成就及影响</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3" name="AutoShape 3"/>
          <p:cNvSpPr/>
          <p:nvPr/>
        </p:nvSpPr>
        <p:spPr>
          <a:xfrm>
            <a:off x="1043632" y="1558004"/>
            <a:ext cx="8572780" cy="1513522"/>
          </a:xfrm>
          <a:prstGeom prst="roundRect">
            <a:avLst>
              <a:gd name="adj" fmla="val 16667"/>
            </a:avLst>
          </a:prstGeom>
          <a:solidFill>
            <a:schemeClr val="lt2">
              <a:alpha val="80000"/>
            </a:schemeClr>
          </a:solidFill>
        </p:spPr>
      </p:sp>
      <p:sp>
        <p:nvSpPr>
          <p:cNvPr id="4" name="AutoShape 4"/>
          <p:cNvSpPr/>
          <p:nvPr/>
        </p:nvSpPr>
        <p:spPr>
          <a:xfrm rot="1800000">
            <a:off x="644958" y="1963388"/>
            <a:ext cx="808893" cy="701803"/>
          </a:xfrm>
          <a:prstGeom prst="hexagon">
            <a:avLst>
              <a:gd name="adj" fmla="val 28663"/>
              <a:gd name="vf" fmla="val 115470"/>
            </a:avLst>
          </a:prstGeom>
          <a:solidFill>
            <a:schemeClr val="accent1">
              <a:alpha val="100000"/>
            </a:schemeClr>
          </a:solidFill>
        </p:spPr>
      </p:sp>
      <p:sp>
        <p:nvSpPr>
          <p:cNvPr id="5" name="AutoShape 5"/>
          <p:cNvSpPr/>
          <p:nvPr/>
        </p:nvSpPr>
        <p:spPr>
          <a:xfrm>
            <a:off x="519875" y="1983537"/>
            <a:ext cx="1059059" cy="661505"/>
          </a:xfrm>
          <a:prstGeom prst="rect">
            <a:avLst/>
          </a:prstGeom>
          <a:noFill/>
        </p:spPr>
        <p:txBody>
          <a:bodyPr vert="horz" wrap="square" lIns="95250" tIns="47625" rIns="95250" bIns="47625" rtlCol="0" anchor="ctr" anchorCtr="1">
            <a:noAutofit/>
          </a:bodyPr>
          <a:lstStyle/>
          <a:p>
            <a:pPr algn="ctr">
              <a:spcBef>
                <a:spcPts val="375"/>
              </a:spcBef>
              <a:defRPr/>
            </a:pPr>
            <a:r>
              <a:rPr lang="en-US" sz="2700">
                <a:solidFill>
                  <a:srgbClr val="FFFFFF">
                    <a:alpha val="100000"/>
                  </a:srgbClr>
                </a:solidFill>
                <a:latin typeface="微软雅黑" panose="020B0503020204020204" charset="-122"/>
                <a:ea typeface="微软雅黑" panose="020B0503020204020204" charset="-122"/>
                <a:cs typeface="微软雅黑" panose="020B0503020204020204" charset="-122"/>
              </a:rPr>
              <a:t>01</a:t>
            </a:r>
            <a:endParaRPr lang="en-US" sz="1100"/>
          </a:p>
        </p:txBody>
      </p:sp>
      <p:sp>
        <p:nvSpPr>
          <p:cNvPr id="6" name="TextBox 6"/>
          <p:cNvSpPr txBox="1"/>
          <p:nvPr/>
        </p:nvSpPr>
        <p:spPr>
          <a:xfrm>
            <a:off x="1839654" y="2145030"/>
            <a:ext cx="7409867" cy="868915"/>
          </a:xfrm>
          <a:prstGeom prst="rect">
            <a:avLst/>
          </a:prstGeom>
        </p:spPr>
        <p:txBody>
          <a:bodyPr vert="horz" wrap="square" lIns="0" tIns="0" rIns="0" bIns="0" rtlCol="0" anchor="t"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黑龙江省近年来大力推进高速公路建设，实现了省会到地市、地市到县（市）的高速公路连接，提高了交通运输效率。</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AutoShape 7"/>
          <p:cNvSpPr/>
          <p:nvPr/>
        </p:nvSpPr>
        <p:spPr>
          <a:xfrm>
            <a:off x="2159565" y="3291252"/>
            <a:ext cx="8572780" cy="1513522"/>
          </a:xfrm>
          <a:prstGeom prst="roundRect">
            <a:avLst>
              <a:gd name="adj" fmla="val 16667"/>
            </a:avLst>
          </a:prstGeom>
          <a:solidFill>
            <a:schemeClr val="lt2">
              <a:alpha val="80000"/>
            </a:schemeClr>
          </a:solidFill>
        </p:spPr>
      </p:sp>
      <p:sp>
        <p:nvSpPr>
          <p:cNvPr id="8" name="TextBox 8"/>
          <p:cNvSpPr txBox="1"/>
          <p:nvPr/>
        </p:nvSpPr>
        <p:spPr>
          <a:xfrm>
            <a:off x="3011101" y="3888105"/>
            <a:ext cx="7409867" cy="868915"/>
          </a:xfrm>
          <a:prstGeom prst="rect">
            <a:avLst/>
          </a:prstGeom>
        </p:spPr>
        <p:txBody>
          <a:bodyPr vert="horz" wrap="square" lIns="0" tIns="0" rIns="0" bIns="0" rtlCol="0" anchor="t"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黑龙江省对既有铁路进行了电气化改造，提高了铁路运输能力和效率，促进了黑龙江省的经济发展。</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AutoShape 9"/>
          <p:cNvSpPr/>
          <p:nvPr/>
        </p:nvSpPr>
        <p:spPr>
          <a:xfrm>
            <a:off x="3275499" y="4988243"/>
            <a:ext cx="8572780" cy="1513522"/>
          </a:xfrm>
          <a:prstGeom prst="roundRect">
            <a:avLst>
              <a:gd name="adj" fmla="val 16667"/>
            </a:avLst>
          </a:prstGeom>
          <a:solidFill>
            <a:schemeClr val="lt2">
              <a:alpha val="80000"/>
            </a:schemeClr>
          </a:solidFill>
        </p:spPr>
      </p:sp>
      <p:sp>
        <p:nvSpPr>
          <p:cNvPr id="10" name="TextBox 10"/>
          <p:cNvSpPr txBox="1"/>
          <p:nvPr/>
        </p:nvSpPr>
        <p:spPr>
          <a:xfrm>
            <a:off x="4071520" y="5572125"/>
            <a:ext cx="7409867" cy="868915"/>
          </a:xfrm>
          <a:prstGeom prst="rect">
            <a:avLst/>
          </a:prstGeom>
        </p:spPr>
        <p:txBody>
          <a:bodyPr vert="horz" wrap="square" lIns="0" tIns="0" rIns="0" bIns="0" rtlCol="0" anchor="t"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黑龙江省对哈尔滨、齐齐哈尔等机场进行了扩建和升级，提高了机场的吞吐能力和服务水平，为黑龙江省与国内外的交流提供了更好的条件。</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1" name="AutoShape 11"/>
          <p:cNvSpPr/>
          <p:nvPr/>
        </p:nvSpPr>
        <p:spPr>
          <a:xfrm rot="1800000">
            <a:off x="1730824" y="3697112"/>
            <a:ext cx="808893" cy="701803"/>
          </a:xfrm>
          <a:prstGeom prst="hexagon">
            <a:avLst>
              <a:gd name="adj" fmla="val 28663"/>
              <a:gd name="vf" fmla="val 115470"/>
            </a:avLst>
          </a:prstGeom>
          <a:solidFill>
            <a:schemeClr val="accent1">
              <a:alpha val="100000"/>
            </a:schemeClr>
          </a:solidFill>
        </p:spPr>
      </p:sp>
      <p:sp>
        <p:nvSpPr>
          <p:cNvPr id="12" name="AutoShape 12"/>
          <p:cNvSpPr/>
          <p:nvPr/>
        </p:nvSpPr>
        <p:spPr>
          <a:xfrm>
            <a:off x="1605741" y="3717260"/>
            <a:ext cx="1059059" cy="661505"/>
          </a:xfrm>
          <a:prstGeom prst="rect">
            <a:avLst/>
          </a:prstGeom>
          <a:noFill/>
        </p:spPr>
        <p:txBody>
          <a:bodyPr vert="horz" wrap="square" lIns="95250" tIns="47625" rIns="95250" bIns="47625" rtlCol="0" anchor="ctr" anchorCtr="1">
            <a:noAutofit/>
          </a:bodyPr>
          <a:lstStyle/>
          <a:p>
            <a:pPr algn="ctr">
              <a:spcBef>
                <a:spcPts val="375"/>
              </a:spcBef>
              <a:defRPr/>
            </a:pPr>
            <a:r>
              <a:rPr lang="en-US" sz="2700">
                <a:solidFill>
                  <a:srgbClr val="FFFFFF">
                    <a:alpha val="100000"/>
                  </a:srgbClr>
                </a:solidFill>
                <a:latin typeface="微软雅黑" panose="020B0503020204020204" charset="-122"/>
                <a:ea typeface="微软雅黑" panose="020B0503020204020204" charset="-122"/>
                <a:cs typeface="微软雅黑" panose="020B0503020204020204" charset="-122"/>
              </a:rPr>
              <a:t>02</a:t>
            </a:r>
            <a:endParaRPr lang="en-US" sz="1100"/>
          </a:p>
        </p:txBody>
      </p:sp>
      <p:sp>
        <p:nvSpPr>
          <p:cNvPr id="13" name="AutoShape 13"/>
          <p:cNvSpPr/>
          <p:nvPr/>
        </p:nvSpPr>
        <p:spPr>
          <a:xfrm rot="1800000">
            <a:off x="2866220" y="5394102"/>
            <a:ext cx="808893" cy="701803"/>
          </a:xfrm>
          <a:prstGeom prst="hexagon">
            <a:avLst>
              <a:gd name="adj" fmla="val 28663"/>
              <a:gd name="vf" fmla="val 115470"/>
            </a:avLst>
          </a:prstGeom>
          <a:solidFill>
            <a:schemeClr val="accent1">
              <a:alpha val="100000"/>
            </a:schemeClr>
          </a:solidFill>
        </p:spPr>
      </p:sp>
      <p:sp>
        <p:nvSpPr>
          <p:cNvPr id="14" name="AutoShape 14"/>
          <p:cNvSpPr/>
          <p:nvPr/>
        </p:nvSpPr>
        <p:spPr>
          <a:xfrm>
            <a:off x="2741137" y="5414251"/>
            <a:ext cx="1059059" cy="661505"/>
          </a:xfrm>
          <a:prstGeom prst="rect">
            <a:avLst/>
          </a:prstGeom>
          <a:noFill/>
        </p:spPr>
        <p:txBody>
          <a:bodyPr vert="horz" wrap="square" lIns="95250" tIns="47625" rIns="95250" bIns="47625" rtlCol="0" anchor="ctr" anchorCtr="1">
            <a:noAutofit/>
          </a:bodyPr>
          <a:lstStyle/>
          <a:p>
            <a:pPr algn="ctr">
              <a:spcBef>
                <a:spcPts val="375"/>
              </a:spcBef>
              <a:defRPr/>
            </a:pPr>
            <a:r>
              <a:rPr lang="en-US" sz="2700">
                <a:solidFill>
                  <a:srgbClr val="FFFFFF">
                    <a:alpha val="100000"/>
                  </a:srgbClr>
                </a:solidFill>
                <a:latin typeface="微软雅黑" panose="020B0503020204020204" charset="-122"/>
                <a:ea typeface="微软雅黑" panose="020B0503020204020204" charset="-122"/>
                <a:cs typeface="微软雅黑" panose="020B0503020204020204" charset="-122"/>
              </a:rPr>
              <a:t>03</a:t>
            </a:r>
            <a:endParaRPr lang="en-US" sz="1100"/>
          </a:p>
        </p:txBody>
      </p:sp>
      <p:sp>
        <p:nvSpPr>
          <p:cNvPr id="15" name="TextBox 15"/>
          <p:cNvSpPr txBox="1"/>
          <p:nvPr/>
        </p:nvSpPr>
        <p:spPr>
          <a:xfrm>
            <a:off x="1835843" y="1723773"/>
            <a:ext cx="3143250" cy="342900"/>
          </a:xfrm>
          <a:prstGeom prst="rect">
            <a:avLst/>
          </a:prstGeom>
        </p:spPr>
        <p:txBody>
          <a:bodyPr vert="horz" wrap="square" lIns="0" tIns="0" rIns="0" bIns="0" rtlCol="0" anchor="ctr" anchorCtr="0">
            <a:noAutofit/>
          </a:bodyPr>
          <a:lstStyle/>
          <a:p>
            <a:pPr>
              <a:lnSpc>
                <a:spcPct val="100000"/>
              </a:lnSpc>
              <a:spcBef>
                <a:spcPts val="375"/>
              </a:spcBef>
            </a:pPr>
            <a:r>
              <a:rPr lang="en-US" sz="2100" b="1">
                <a:solidFill>
                  <a:schemeClr val="accent1">
                    <a:alpha val="100000"/>
                  </a:schemeClr>
                </a:solidFill>
                <a:latin typeface="微软雅黑" panose="020B0503020204020204" charset="-122"/>
                <a:ea typeface="微软雅黑" panose="020B0503020204020204" charset="-122"/>
                <a:cs typeface="微软雅黑" panose="020B0503020204020204" charset="-122"/>
              </a:rPr>
              <a:t>高速公路建设</a:t>
            </a:r>
            <a:endParaRPr lang="en-US" sz="21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6" name="TextBox 16"/>
          <p:cNvSpPr txBox="1"/>
          <p:nvPr/>
        </p:nvSpPr>
        <p:spPr>
          <a:xfrm>
            <a:off x="3011101" y="3465700"/>
            <a:ext cx="3143250" cy="342900"/>
          </a:xfrm>
          <a:prstGeom prst="rect">
            <a:avLst/>
          </a:prstGeom>
        </p:spPr>
        <p:txBody>
          <a:bodyPr vert="horz" wrap="square" lIns="0" tIns="0" rIns="0" bIns="0" rtlCol="0" anchor="ctr" anchorCtr="0">
            <a:noAutofit/>
          </a:bodyPr>
          <a:lstStyle/>
          <a:p>
            <a:pPr>
              <a:lnSpc>
                <a:spcPct val="100000"/>
              </a:lnSpc>
              <a:spcBef>
                <a:spcPts val="375"/>
              </a:spcBef>
            </a:pPr>
            <a:r>
              <a:rPr lang="en-US" sz="2100" b="1">
                <a:solidFill>
                  <a:schemeClr val="accent1">
                    <a:alpha val="100000"/>
                  </a:schemeClr>
                </a:solidFill>
                <a:latin typeface="微软雅黑" panose="020B0503020204020204" charset="-122"/>
                <a:ea typeface="微软雅黑" panose="020B0503020204020204" charset="-122"/>
                <a:cs typeface="微软雅黑" panose="020B0503020204020204" charset="-122"/>
              </a:rPr>
              <a:t>铁路电气化改造</a:t>
            </a:r>
            <a:endParaRPr lang="en-US" sz="21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7" name="TextBox 17"/>
          <p:cNvSpPr txBox="1"/>
          <p:nvPr/>
        </p:nvSpPr>
        <p:spPr>
          <a:xfrm>
            <a:off x="4071520" y="5174021"/>
            <a:ext cx="3143250" cy="342900"/>
          </a:xfrm>
          <a:prstGeom prst="rect">
            <a:avLst/>
          </a:prstGeom>
        </p:spPr>
        <p:txBody>
          <a:bodyPr vert="horz" wrap="square" lIns="0" tIns="0" rIns="0" bIns="0" rtlCol="0" anchor="ctr" anchorCtr="0">
            <a:noAutofit/>
          </a:bodyPr>
          <a:lstStyle/>
          <a:p>
            <a:pPr>
              <a:lnSpc>
                <a:spcPct val="100000"/>
              </a:lnSpc>
              <a:spcBef>
                <a:spcPts val="375"/>
              </a:spcBef>
            </a:pPr>
            <a:r>
              <a:rPr lang="en-US" sz="2100" b="1">
                <a:solidFill>
                  <a:schemeClr val="accent1">
                    <a:alpha val="100000"/>
                  </a:schemeClr>
                </a:solidFill>
                <a:latin typeface="微软雅黑" panose="020B0503020204020204" charset="-122"/>
                <a:ea typeface="微软雅黑" panose="020B0503020204020204" charset="-122"/>
                <a:cs typeface="微软雅黑" panose="020B0503020204020204" charset="-122"/>
              </a:rPr>
              <a:t>机场扩建与升级</a:t>
            </a:r>
            <a:endParaRPr lang="en-US" sz="21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8217233" y="1508032"/>
            <a:ext cx="3311882" cy="4326814"/>
          </a:xfrm>
          <a:prstGeom prst="roundRect">
            <a:avLst>
              <a:gd name="adj" fmla="val 9570"/>
            </a:avLst>
          </a:prstGeom>
          <a:solidFill>
            <a:schemeClr val="lt2">
              <a:alpha val="100000"/>
            </a:schemeClr>
          </a:solidFill>
          <a:effectLst>
            <a:outerShdw blurRad="342900" dist="95250">
              <a:schemeClr val="dk1">
                <a:alpha val="7000"/>
              </a:schemeClr>
            </a:outerShdw>
          </a:effectLst>
        </p:spPr>
      </p:sp>
      <p:sp>
        <p:nvSpPr>
          <p:cNvPr id="3" name="AutoShape 3"/>
          <p:cNvSpPr/>
          <p:nvPr/>
        </p:nvSpPr>
        <p:spPr>
          <a:xfrm>
            <a:off x="4490139" y="1508032"/>
            <a:ext cx="3311882" cy="4326814"/>
          </a:xfrm>
          <a:prstGeom prst="roundRect">
            <a:avLst>
              <a:gd name="adj" fmla="val 9570"/>
            </a:avLst>
          </a:prstGeom>
          <a:solidFill>
            <a:schemeClr val="lt2">
              <a:alpha val="100000"/>
            </a:schemeClr>
          </a:solidFill>
          <a:effectLst>
            <a:outerShdw blurRad="342900" dist="95250">
              <a:schemeClr val="dk1">
                <a:alpha val="7000"/>
              </a:schemeClr>
            </a:outerShdw>
          </a:effectLst>
        </p:spPr>
      </p:sp>
      <p:sp>
        <p:nvSpPr>
          <p:cNvPr id="4" name="AutoShape 4"/>
          <p:cNvSpPr/>
          <p:nvPr/>
        </p:nvSpPr>
        <p:spPr>
          <a:xfrm>
            <a:off x="654686" y="1508032"/>
            <a:ext cx="3311882" cy="4326814"/>
          </a:xfrm>
          <a:prstGeom prst="roundRect">
            <a:avLst>
              <a:gd name="adj" fmla="val 9570"/>
            </a:avLst>
          </a:prstGeom>
          <a:solidFill>
            <a:schemeClr val="lt2">
              <a:alpha val="100000"/>
            </a:schemeClr>
          </a:solidFill>
          <a:effectLst>
            <a:outerShdw blurRad="342900" dist="95250">
              <a:schemeClr val="dk1">
                <a:alpha val="7000"/>
              </a:schemeClr>
            </a:outerShdw>
          </a:effectLst>
        </p:spPr>
      </p:sp>
      <p:sp>
        <p:nvSpPr>
          <p:cNvPr id="5" name="TextBox 5"/>
          <p:cNvSpPr txBox="1"/>
          <p:nvPr/>
        </p:nvSpPr>
        <p:spPr>
          <a:xfrm>
            <a:off x="4638346" y="4240389"/>
            <a:ext cx="2918307" cy="1287399"/>
          </a:xfrm>
          <a:prstGeom prst="rect">
            <a:avLst/>
          </a:prstGeom>
        </p:spPr>
        <p:txBody>
          <a:bodyPr vert="horz" wrap="square" lIns="114300" tIns="57150" rIns="114300" bIns="57150" rtlCol="0" anchor="t"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加强城市基础设施建设，提高城市综合承载能力，改善居民生活环境。</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8414020" y="4240389"/>
            <a:ext cx="2918307" cy="1337479"/>
          </a:xfrm>
          <a:prstGeom prst="rect">
            <a:avLst/>
          </a:prstGeom>
        </p:spPr>
        <p:txBody>
          <a:bodyPr vert="horz" wrap="square" lIns="114300" tIns="57150" rIns="114300" bIns="57150" rtlCol="0" anchor="t"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推进物流中心建设，促进黑龙江省与国内外的经贸合作与交流。</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pic>
        <p:nvPicPr>
          <p:cNvPr id="7" name="Picture 7"/>
          <p:cNvPicPr>
            <a:picLocks noChangeAspect="1"/>
          </p:cNvPicPr>
          <p:nvPr/>
        </p:nvPicPr>
        <p:blipFill>
          <a:blip r:embed="rId2"/>
          <a:srcRect l="9727" r="9727"/>
          <a:stretch>
            <a:fillRect/>
          </a:stretch>
        </p:blipFill>
        <p:spPr>
          <a:xfrm>
            <a:off x="972038" y="1771933"/>
            <a:ext cx="2672865" cy="2203993"/>
          </a:xfrm>
          <a:prstGeom prst="roundRect">
            <a:avLst/>
          </a:prstGeom>
        </p:spPr>
      </p:pic>
      <p:pic>
        <p:nvPicPr>
          <p:cNvPr id="8" name="Picture 8"/>
          <p:cNvPicPr>
            <a:picLocks noChangeAspect="1"/>
          </p:cNvPicPr>
          <p:nvPr/>
        </p:nvPicPr>
        <p:blipFill>
          <a:blip r:embed="rId3"/>
          <a:srcRect t="22514" b="22514"/>
          <a:stretch>
            <a:fillRect/>
          </a:stretch>
        </p:blipFill>
        <p:spPr>
          <a:xfrm>
            <a:off x="4761067" y="1771933"/>
            <a:ext cx="2672865" cy="2203993"/>
          </a:xfrm>
          <a:prstGeom prst="roundRect">
            <a:avLst/>
          </a:prstGeom>
        </p:spPr>
      </p:pic>
      <p:pic>
        <p:nvPicPr>
          <p:cNvPr id="9" name="Picture 9"/>
          <p:cNvPicPr>
            <a:picLocks noChangeAspect="1"/>
          </p:cNvPicPr>
          <p:nvPr/>
        </p:nvPicPr>
        <p:blipFill>
          <a:blip r:embed="rId4"/>
          <a:srcRect l="15892" r="15892"/>
          <a:stretch>
            <a:fillRect/>
          </a:stretch>
        </p:blipFill>
        <p:spPr>
          <a:xfrm>
            <a:off x="8536741" y="1771933"/>
            <a:ext cx="2672865" cy="2203993"/>
          </a:xfrm>
          <a:prstGeom prst="roundRect">
            <a:avLst/>
          </a:prstGeom>
        </p:spPr>
      </p:pic>
      <p:sp>
        <p:nvSpPr>
          <p:cNvPr id="10" name="TextBox 10"/>
          <p:cNvSpPr txBox="1"/>
          <p:nvPr/>
        </p:nvSpPr>
        <p:spPr>
          <a:xfrm>
            <a:off x="813909" y="4240389"/>
            <a:ext cx="2916151" cy="1337479"/>
          </a:xfrm>
          <a:prstGeom prst="rect">
            <a:avLst/>
          </a:prstGeom>
        </p:spPr>
        <p:txBody>
          <a:bodyPr vert="horz" wrap="square" lIns="114300" tIns="57150" rIns="114300" bIns="57150" rtlCol="0" anchor="t"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进一步完善公路、铁路、航空等交通网络，提高交通运输的便捷性和效率。</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1" name="TextBox 11"/>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未来发展规划和目标</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1379180" y="3093805"/>
            <a:ext cx="7832422" cy="1828800"/>
          </a:xfrm>
          <a:prstGeom prst="rect">
            <a:avLst/>
          </a:prstGeom>
        </p:spPr>
        <p:txBody>
          <a:bodyPr vert="horz" wrap="square" lIns="114300" tIns="57150" rIns="114300" bIns="57150" rtlCol="0" anchor="ctr" anchorCtr="0">
            <a:spAutoFit/>
          </a:bodyPr>
          <a:lstStyle/>
          <a:p>
            <a:pPr algn="ctr">
              <a:lnSpc>
                <a:spcPct val="120000"/>
              </a:lnSpc>
            </a:pPr>
            <a:r>
              <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rPr>
              <a:t>教育科技文化事业发展情况</a:t>
            </a:r>
            <a:endPar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727442" y="805278"/>
            <a:ext cx="9305925" cy="1371600"/>
          </a:xfrm>
          <a:prstGeom prst="rect">
            <a:avLst/>
          </a:prstGeom>
        </p:spPr>
        <p:txBody>
          <a:bodyPr vert="horz" wrap="square" lIns="114300" tIns="57150" rIns="114300" bIns="57150" rtlCol="0" anchor="t" anchorCtr="0">
            <a:spAutoFit/>
          </a:bodyPr>
          <a:lstStyle/>
          <a:p>
            <a:pPr>
              <a:lnSpc>
                <a:spcPct val="120000"/>
              </a:lnSpc>
            </a:pPr>
            <a:r>
              <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rPr>
              <a:t>06</a:t>
            </a:r>
            <a:endPar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00000"/>
          </a:blip>
          <a:srcRect/>
          <a:stretch>
            <a:fillRect/>
          </a:stretch>
        </p:blipFill>
        <p:spPr>
          <a:xfrm>
            <a:off x="476023" y="1726817"/>
            <a:ext cx="4434841" cy="4434841"/>
          </a:xfrm>
          <a:prstGeom prst="roundRect">
            <a:avLst/>
          </a:prstGeom>
        </p:spPr>
      </p:pic>
      <p:sp>
        <p:nvSpPr>
          <p:cNvPr id="3" name="TextBox 3"/>
          <p:cNvSpPr txBox="1"/>
          <p:nvPr/>
        </p:nvSpPr>
        <p:spPr>
          <a:xfrm>
            <a:off x="5562187" y="4881292"/>
            <a:ext cx="6000750" cy="711336"/>
          </a:xfrm>
          <a:prstGeom prst="rect">
            <a:avLst/>
          </a:prstGeom>
        </p:spPr>
        <p:txBody>
          <a:bodyPr vert="horz" wrap="square" lIns="123825" tIns="123825" rIns="57150" bIns="123825"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提高教育质量</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4" name="TextBox 4"/>
          <p:cNvSpPr txBox="1"/>
          <p:nvPr/>
        </p:nvSpPr>
        <p:spPr>
          <a:xfrm>
            <a:off x="5267801" y="5523753"/>
            <a:ext cx="6477000" cy="914400"/>
          </a:xfrm>
          <a:prstGeom prst="rect">
            <a:avLst/>
          </a:prstGeom>
        </p:spPr>
        <p:txBody>
          <a:bodyPr vert="horz" wrap="square" lIns="0" tIns="0" rIns="0" bIns="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推进课程改革，加强素质教育，注重学生创新精神和实践能力培养，提高教育质量。</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5" name="AutoShape 5"/>
          <p:cNvSpPr/>
          <p:nvPr/>
        </p:nvSpPr>
        <p:spPr>
          <a:xfrm>
            <a:off x="5267801" y="1835975"/>
            <a:ext cx="238125" cy="238125"/>
          </a:xfrm>
          <a:prstGeom prst="ellipse">
            <a:avLst/>
          </a:prstGeom>
          <a:solidFill>
            <a:schemeClr val="accent1">
              <a:alpha val="100000"/>
            </a:schemeClr>
          </a:solidFill>
        </p:spPr>
      </p:sp>
      <p:sp>
        <p:nvSpPr>
          <p:cNvPr id="6" name="TextBox 6"/>
          <p:cNvSpPr txBox="1"/>
          <p:nvPr/>
        </p:nvSpPr>
        <p:spPr>
          <a:xfrm>
            <a:off x="5562187" y="1621998"/>
            <a:ext cx="6000750" cy="666079"/>
          </a:xfrm>
          <a:prstGeom prst="rect">
            <a:avLst/>
          </a:prstGeom>
        </p:spPr>
        <p:txBody>
          <a:bodyPr vert="horz" wrap="square" lIns="123825" tIns="123825" rIns="57150" bIns="123825"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加大教育投入</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5267801" y="2234038"/>
            <a:ext cx="6477000" cy="914400"/>
          </a:xfrm>
          <a:prstGeom prst="rect">
            <a:avLst/>
          </a:prstGeom>
        </p:spPr>
        <p:txBody>
          <a:bodyPr vert="horz" wrap="square" lIns="0" tIns="0" rIns="0" bIns="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黑龙江省政府逐年增加教育经费，改善学校基础设施，提高教师待遇，推动各级教育均衡发展。</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8" name="TextBox 8"/>
          <p:cNvSpPr txBox="1"/>
          <p:nvPr/>
        </p:nvSpPr>
        <p:spPr>
          <a:xfrm>
            <a:off x="5562187" y="3262274"/>
            <a:ext cx="6000750" cy="697555"/>
          </a:xfrm>
          <a:prstGeom prst="rect">
            <a:avLst/>
          </a:prstGeom>
        </p:spPr>
        <p:txBody>
          <a:bodyPr vert="horz" wrap="square" lIns="123825" tIns="123825" rIns="57150" bIns="123825"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优化教育资源配置</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TextBox 9"/>
          <p:cNvSpPr txBox="1"/>
          <p:nvPr/>
        </p:nvSpPr>
        <p:spPr>
          <a:xfrm>
            <a:off x="5267801" y="3896612"/>
            <a:ext cx="6477000" cy="914400"/>
          </a:xfrm>
          <a:prstGeom prst="rect">
            <a:avLst/>
          </a:prstGeom>
        </p:spPr>
        <p:txBody>
          <a:bodyPr vert="horz" wrap="square" lIns="0" tIns="0" rIns="0" bIns="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加强城乡教育资源配置，促进优质教育资源向农村和边远地区倾斜，缩小城乡教育差距。</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0" name="TextBox 10"/>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教育体系完善及教育质量提升举措</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11" name="AutoShape 11"/>
          <p:cNvSpPr/>
          <p:nvPr/>
        </p:nvSpPr>
        <p:spPr>
          <a:xfrm>
            <a:off x="5267801" y="3491989"/>
            <a:ext cx="238125" cy="238125"/>
          </a:xfrm>
          <a:prstGeom prst="ellipse">
            <a:avLst/>
          </a:prstGeom>
          <a:solidFill>
            <a:schemeClr val="accent1">
              <a:alpha val="100000"/>
            </a:schemeClr>
          </a:solidFill>
        </p:spPr>
      </p:sp>
      <p:sp>
        <p:nvSpPr>
          <p:cNvPr id="12" name="AutoShape 12"/>
          <p:cNvSpPr/>
          <p:nvPr/>
        </p:nvSpPr>
        <p:spPr>
          <a:xfrm>
            <a:off x="5267801" y="5117897"/>
            <a:ext cx="238125" cy="238125"/>
          </a:xfrm>
          <a:prstGeom prst="ellipse">
            <a:avLst/>
          </a:prstGeom>
          <a:solidFill>
            <a:schemeClr val="accent1">
              <a:alpha val="100000"/>
            </a:schemeClr>
          </a:solid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1379180" y="3093805"/>
            <a:ext cx="7832422" cy="1828800"/>
          </a:xfrm>
          <a:prstGeom prst="rect">
            <a:avLst/>
          </a:prstGeom>
        </p:spPr>
        <p:txBody>
          <a:bodyPr vert="horz" wrap="square" lIns="114300" tIns="57150" rIns="114300" bIns="57150" rtlCol="0" anchor="ctr" anchorCtr="0">
            <a:spAutoFit/>
          </a:bodyPr>
          <a:lstStyle/>
          <a:p>
            <a:pPr algn="ctr">
              <a:lnSpc>
                <a:spcPct val="120000"/>
              </a:lnSpc>
            </a:pPr>
            <a:r>
              <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rPr>
              <a:t>黑龙江省概况</a:t>
            </a:r>
            <a:endPar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727442" y="805278"/>
            <a:ext cx="9305925" cy="1371600"/>
          </a:xfrm>
          <a:prstGeom prst="rect">
            <a:avLst/>
          </a:prstGeom>
        </p:spPr>
        <p:txBody>
          <a:bodyPr vert="horz" wrap="square" lIns="114300" tIns="57150" rIns="114300" bIns="57150" rtlCol="0" anchor="t" anchorCtr="0">
            <a:spAutoFit/>
          </a:bodyPr>
          <a:lstStyle/>
          <a:p>
            <a:pPr>
              <a:lnSpc>
                <a:spcPct val="120000"/>
              </a:lnSpc>
            </a:pPr>
            <a:r>
              <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rPr>
              <a:t>01</a:t>
            </a:r>
            <a:endPar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454963" y="2034175"/>
            <a:ext cx="5829300" cy="781050"/>
          </a:xfrm>
          <a:prstGeom prst="rect">
            <a:avLst/>
          </a:prstGeom>
        </p:spPr>
        <p:txBody>
          <a:bodyPr vert="horz" wrap="square" lIns="114300" tIns="57150" rIns="114300" bIns="5715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黑龙江省在农业、林业、能源、装备制造等领域取得了一批重大科技成果，为经济社会发展提供了有力支撑。</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454963" y="1575832"/>
            <a:ext cx="5829300" cy="400050"/>
          </a:xfrm>
          <a:prstGeom prst="rect">
            <a:avLst/>
          </a:prstGeom>
        </p:spPr>
        <p:txBody>
          <a:bodyPr vert="horz" wrap="square" lIns="114300" tIns="57150" rIns="114300" bIns="57150" rtlCol="0" anchor="ctr" anchorCtr="0">
            <a:noAutofit/>
          </a:bodyPr>
          <a:lstStyle/>
          <a:p>
            <a:pPr>
              <a:lnSpc>
                <a:spcPct val="77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科技创新成果显著</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4" name="TextBox 4"/>
          <p:cNvSpPr txBox="1"/>
          <p:nvPr/>
        </p:nvSpPr>
        <p:spPr>
          <a:xfrm>
            <a:off x="454963" y="3530045"/>
            <a:ext cx="5829300" cy="781050"/>
          </a:xfrm>
          <a:prstGeom prst="rect">
            <a:avLst/>
          </a:prstGeom>
        </p:spPr>
        <p:txBody>
          <a:bodyPr vert="horz" wrap="square" lIns="114300" tIns="57150" rIns="114300" bIns="5715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深化高等教育改革，推进产教融合，加强与企业合作，培养更多适应市场需求的高素质人才。</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5" name="TextBox 5"/>
          <p:cNvSpPr txBox="1"/>
          <p:nvPr/>
        </p:nvSpPr>
        <p:spPr>
          <a:xfrm>
            <a:off x="454963" y="3071702"/>
            <a:ext cx="5829300" cy="400050"/>
          </a:xfrm>
          <a:prstGeom prst="rect">
            <a:avLst/>
          </a:prstGeom>
        </p:spPr>
        <p:txBody>
          <a:bodyPr vert="horz" wrap="square" lIns="114300" tIns="57150" rIns="114300" bIns="57150" rtlCol="0" anchor="ctr" anchorCtr="0">
            <a:noAutofit/>
          </a:bodyPr>
          <a:lstStyle/>
          <a:p>
            <a:pPr>
              <a:lnSpc>
                <a:spcPct val="77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人才培养机制改革</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454963" y="5118981"/>
            <a:ext cx="5829300" cy="781050"/>
          </a:xfrm>
          <a:prstGeom prst="rect">
            <a:avLst/>
          </a:prstGeom>
        </p:spPr>
        <p:txBody>
          <a:bodyPr vert="horz" wrap="square" lIns="114300" tIns="57150" rIns="114300" bIns="57150"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加大创新创业扶持力度，建设一批孵化器、加速器等创新平台，为创新创业提供良好的环境和条件。</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454963" y="4660638"/>
            <a:ext cx="5829300" cy="400050"/>
          </a:xfrm>
          <a:prstGeom prst="rect">
            <a:avLst/>
          </a:prstGeom>
        </p:spPr>
        <p:txBody>
          <a:bodyPr vert="horz" wrap="square" lIns="114300" tIns="57150" rIns="114300" bIns="57150" rtlCol="0" anchor="ctr" anchorCtr="0">
            <a:noAutofit/>
          </a:bodyPr>
          <a:lstStyle/>
          <a:p>
            <a:pPr>
              <a:lnSpc>
                <a:spcPct val="77000"/>
              </a:lnSpc>
            </a:pPr>
            <a:r>
              <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rPr>
              <a:t>创新创业环境优化</a:t>
            </a:r>
            <a:endParaRPr lang="en-US" sz="20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pic>
        <p:nvPicPr>
          <p:cNvPr id="8" name="Picture 8"/>
          <p:cNvPicPr>
            <a:picLocks noChangeAspect="1"/>
          </p:cNvPicPr>
          <p:nvPr/>
        </p:nvPicPr>
        <p:blipFill>
          <a:blip r:embed="rId2"/>
          <a:srcRect l="15000" r="15000"/>
          <a:stretch>
            <a:fillRect/>
          </a:stretch>
        </p:blipFill>
        <p:spPr>
          <a:xfrm>
            <a:off x="6738931" y="1450035"/>
            <a:ext cx="4792980" cy="4792980"/>
          </a:xfrm>
          <a:prstGeom prst="ellipse">
            <a:avLst/>
          </a:prstGeom>
        </p:spPr>
      </p:pic>
      <p:sp>
        <p:nvSpPr>
          <p:cNvPr id="9" name="TextBox 9"/>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科技创新成果和人才培养机制改革</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462463" y="2088071"/>
            <a:ext cx="3267075" cy="3267075"/>
          </a:xfrm>
          <a:prstGeom prst="ellipse">
            <a:avLst/>
          </a:prstGeom>
          <a:ln w="57150">
            <a:solidFill>
              <a:schemeClr val="accent1"/>
            </a:solidFill>
            <a:prstDash val="solid"/>
          </a:ln>
        </p:spPr>
      </p:pic>
      <p:sp>
        <p:nvSpPr>
          <p:cNvPr id="3" name="TextBox 3"/>
          <p:cNvSpPr txBox="1"/>
          <p:nvPr/>
        </p:nvSpPr>
        <p:spPr>
          <a:xfrm>
            <a:off x="539110" y="2972036"/>
            <a:ext cx="3314231" cy="647995"/>
          </a:xfrm>
          <a:prstGeom prst="rect">
            <a:avLst/>
          </a:prstGeom>
        </p:spPr>
        <p:txBody>
          <a:bodyPr vert="horz" wrap="square" lIns="114300" tIns="57150" rIns="114300" bIns="57150" rtlCol="0" anchor="ctr" anchorCtr="0">
            <a:noAutofit/>
          </a:bodyPr>
          <a:lstStyle/>
          <a:p>
            <a:pPr algn="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文化遗产保护</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4" name="TextBox 4"/>
          <p:cNvSpPr txBox="1"/>
          <p:nvPr/>
        </p:nvSpPr>
        <p:spPr>
          <a:xfrm>
            <a:off x="8059848" y="1716027"/>
            <a:ext cx="3314231" cy="1580007"/>
          </a:xfrm>
          <a:prstGeom prst="rect">
            <a:avLst/>
          </a:prstGeom>
        </p:spPr>
        <p:txBody>
          <a:bodyPr vert="horz" wrap="square" lIns="114300" tIns="57150" rIns="114300" bIns="57150" rtlCol="0" anchor="t"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加强非物质文化遗产的挖掘、整理和传承，培养传承人，扩大传统文化影响力。</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5" name="TextBox 5"/>
          <p:cNvSpPr txBox="1"/>
          <p:nvPr/>
        </p:nvSpPr>
        <p:spPr>
          <a:xfrm>
            <a:off x="8059848" y="1097369"/>
            <a:ext cx="3314231" cy="622955"/>
          </a:xfrm>
          <a:prstGeom prst="rect">
            <a:avLst/>
          </a:prstGeom>
        </p:spPr>
        <p:txBody>
          <a:bodyPr vert="horz" wrap="square" lIns="114300" tIns="57150" rIns="114300" bIns="57150" rtlCol="0" anchor="ctr" anchorCtr="0">
            <a:noAutofit/>
          </a:bodyPr>
          <a:lstStyle/>
          <a:p>
            <a:pPr>
              <a:lnSpc>
                <a:spcPct val="96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非物质文化遗产传承</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8059848" y="4019931"/>
            <a:ext cx="3314231" cy="547835"/>
          </a:xfrm>
          <a:prstGeom prst="rect">
            <a:avLst/>
          </a:prstGeom>
        </p:spPr>
        <p:txBody>
          <a:bodyPr vert="horz" wrap="square" lIns="114300" tIns="57150" rIns="114300" bIns="57150"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文化产业发展</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8059848" y="4565142"/>
            <a:ext cx="3314231" cy="1580007"/>
          </a:xfrm>
          <a:prstGeom prst="rect">
            <a:avLst/>
          </a:prstGeom>
        </p:spPr>
        <p:txBody>
          <a:bodyPr vert="horz" wrap="square" lIns="114300" tIns="57150" rIns="114300" bIns="57150" rtlCol="0" anchor="t"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推动文化产业与旅游、科技等领域融合发展，培育新的文化业态，促进文化产业繁荣发展。</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8" name="TextBox 8"/>
          <p:cNvSpPr txBox="1"/>
          <p:nvPr/>
        </p:nvSpPr>
        <p:spPr>
          <a:xfrm>
            <a:off x="539110" y="3620031"/>
            <a:ext cx="3314231" cy="1580007"/>
          </a:xfrm>
          <a:prstGeom prst="rect">
            <a:avLst/>
          </a:prstGeom>
        </p:spPr>
        <p:txBody>
          <a:bodyPr vert="horz" wrap="square" lIns="114300" tIns="57150" rIns="114300" bIns="57150" rtlCol="0" anchor="t" anchorCtr="0">
            <a:noAutofit/>
          </a:bodyPr>
          <a:lstStyle/>
          <a:p>
            <a:pPr algn="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加强文物保护和修缮，保护历史文化遗产，传承和弘扬优秀传统文化。</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TextBox 9"/>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文化遗产保护和传承工作推进</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623312" y="1743101"/>
            <a:ext cx="3394942" cy="1865457"/>
          </a:xfrm>
          <a:prstGeom prst="rect">
            <a:avLst/>
          </a:prstGeom>
        </p:spPr>
      </p:pic>
      <p:sp>
        <p:nvSpPr>
          <p:cNvPr id="3" name="AutoShape 3"/>
          <p:cNvSpPr/>
          <p:nvPr/>
        </p:nvSpPr>
        <p:spPr>
          <a:xfrm>
            <a:off x="623312" y="3209213"/>
            <a:ext cx="3394942" cy="2857500"/>
          </a:xfrm>
          <a:prstGeom prst="roundRect">
            <a:avLst>
              <a:gd name="adj" fmla="val 7195"/>
            </a:avLst>
          </a:prstGeom>
          <a:solidFill>
            <a:srgbClr val="FFFFFF">
              <a:alpha val="100000"/>
            </a:srgbClr>
          </a:solidFill>
          <a:effectLst>
            <a:outerShdw blurRad="342900">
              <a:srgbClr val="000000">
                <a:alpha val="5000"/>
              </a:srgbClr>
            </a:outerShdw>
          </a:effectLst>
        </p:spPr>
      </p:sp>
      <p:pic>
        <p:nvPicPr>
          <p:cNvPr id="4" name="Picture 4"/>
          <p:cNvPicPr>
            <a:picLocks noChangeAspect="1"/>
          </p:cNvPicPr>
          <p:nvPr/>
        </p:nvPicPr>
        <p:blipFill>
          <a:blip r:embed="rId3"/>
          <a:srcRect t="20056" b="20056"/>
          <a:stretch>
            <a:fillRect/>
          </a:stretch>
        </p:blipFill>
        <p:spPr>
          <a:xfrm>
            <a:off x="8189230" y="1775853"/>
            <a:ext cx="3394942" cy="1865457"/>
          </a:xfrm>
          <a:prstGeom prst="rect">
            <a:avLst/>
          </a:prstGeom>
        </p:spPr>
      </p:pic>
      <p:sp>
        <p:nvSpPr>
          <p:cNvPr id="5" name="AutoShape 5"/>
          <p:cNvSpPr/>
          <p:nvPr/>
        </p:nvSpPr>
        <p:spPr>
          <a:xfrm>
            <a:off x="8189230" y="3209213"/>
            <a:ext cx="3394942" cy="2857500"/>
          </a:xfrm>
          <a:prstGeom prst="roundRect">
            <a:avLst>
              <a:gd name="adj" fmla="val 7195"/>
            </a:avLst>
          </a:prstGeom>
          <a:solidFill>
            <a:srgbClr val="FFFFFF">
              <a:alpha val="100000"/>
            </a:srgbClr>
          </a:solidFill>
          <a:effectLst>
            <a:outerShdw blurRad="342900">
              <a:srgbClr val="000000">
                <a:alpha val="5000"/>
              </a:srgbClr>
            </a:outerShdw>
          </a:effectLst>
        </p:spPr>
      </p:sp>
      <p:sp>
        <p:nvSpPr>
          <p:cNvPr id="6" name="TextBox 6"/>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民生改善措施及成效评估</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729057" y="3453550"/>
            <a:ext cx="3183452" cy="559238"/>
          </a:xfrm>
          <a:prstGeom prst="rect">
            <a:avLst/>
          </a:prstGeom>
        </p:spPr>
        <p:txBody>
          <a:bodyPr vert="horz" wrap="square" lIns="66008" tIns="33052" rIns="66008" bIns="33052" rtlCol="0" anchor="ctr" anchorCtr="0">
            <a:noAutofit/>
          </a:bodyPr>
          <a:lstStyle/>
          <a:p>
            <a:pPr algn="ctr">
              <a:lnSpc>
                <a:spcPct val="150000"/>
              </a:lnSpc>
            </a:pPr>
            <a:r>
              <a:rPr lang="en-US" sz="2400" b="1">
                <a:solidFill>
                  <a:srgbClr val="000000">
                    <a:alpha val="100000"/>
                  </a:srgbClr>
                </a:solidFill>
                <a:latin typeface="微软雅黑" panose="020B0503020204020204" charset="-122"/>
                <a:ea typeface="微软雅黑" panose="020B0503020204020204" charset="-122"/>
                <a:cs typeface="微软雅黑" panose="020B0503020204020204" charset="-122"/>
              </a:rPr>
              <a:t>保障和改善民生</a:t>
            </a:r>
            <a:endParaRPr lang="en-US" sz="2400" b="1">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8" name="TextBox 8"/>
          <p:cNvSpPr txBox="1"/>
          <p:nvPr/>
        </p:nvSpPr>
        <p:spPr>
          <a:xfrm>
            <a:off x="811743" y="4164695"/>
            <a:ext cx="3018080" cy="1613061"/>
          </a:xfrm>
          <a:prstGeom prst="rect">
            <a:avLst/>
          </a:prstGeom>
        </p:spPr>
        <p:txBody>
          <a:bodyPr vert="horz" wrap="square" lIns="66008" tIns="33052" rIns="66008" bIns="33052" rtlCol="0" anchor="t" anchorCtr="0">
            <a:normAutofit/>
          </a:bodyPr>
          <a:lstStyle/>
          <a:p>
            <a:pPr algn="l">
              <a:lnSpc>
                <a:spcPct val="150000"/>
              </a:lnSpc>
            </a:pPr>
            <a:r>
              <a:rPr lang="en-US" sz="1500">
                <a:solidFill>
                  <a:srgbClr val="000000">
                    <a:alpha val="69804"/>
                    <a:alpha val="70000"/>
                  </a:srgbClr>
                </a:solidFill>
                <a:latin typeface="微软雅黑" panose="020B0503020204020204" charset="-122"/>
                <a:ea typeface="微软雅黑" panose="020B0503020204020204" charset="-122"/>
                <a:cs typeface="微软雅黑" panose="020B0503020204020204" charset="-122"/>
              </a:rPr>
              <a:t>黑龙江省政府采取一系列措施，提高居民收入水平，加强社会保障体系建设，改善居民生活条件。</a:t>
            </a:r>
            <a:endParaRPr lang="en-US" sz="1500">
              <a:solidFill>
                <a:srgbClr val="000000">
                  <a:alpha val="69804"/>
                  <a:alpha val="70000"/>
                </a:srgbClr>
              </a:solidFill>
              <a:latin typeface="微软雅黑" panose="020B0503020204020204" charset="-122"/>
              <a:ea typeface="微软雅黑" panose="020B0503020204020204" charset="-122"/>
              <a:cs typeface="微软雅黑" panose="020B0503020204020204" charset="-122"/>
            </a:endParaRPr>
          </a:p>
        </p:txBody>
      </p:sp>
      <p:pic>
        <p:nvPicPr>
          <p:cNvPr id="9" name="Picture 9"/>
          <p:cNvPicPr>
            <a:picLocks noChangeAspect="1"/>
          </p:cNvPicPr>
          <p:nvPr/>
        </p:nvPicPr>
        <p:blipFill>
          <a:blip r:embed="rId4"/>
          <a:srcRect t="13368" b="13368"/>
          <a:stretch>
            <a:fillRect/>
          </a:stretch>
        </p:blipFill>
        <p:spPr>
          <a:xfrm>
            <a:off x="4405937" y="1779196"/>
            <a:ext cx="3394942" cy="1865457"/>
          </a:xfrm>
          <a:prstGeom prst="rect">
            <a:avLst/>
          </a:prstGeom>
        </p:spPr>
      </p:pic>
      <p:sp>
        <p:nvSpPr>
          <p:cNvPr id="10" name="AutoShape 10"/>
          <p:cNvSpPr/>
          <p:nvPr/>
        </p:nvSpPr>
        <p:spPr>
          <a:xfrm>
            <a:off x="4405937" y="3209213"/>
            <a:ext cx="3394942" cy="2857500"/>
          </a:xfrm>
          <a:prstGeom prst="roundRect">
            <a:avLst>
              <a:gd name="adj" fmla="val 7195"/>
            </a:avLst>
          </a:prstGeom>
          <a:solidFill>
            <a:srgbClr val="FFFFFF">
              <a:alpha val="100000"/>
            </a:srgbClr>
          </a:solidFill>
          <a:effectLst>
            <a:outerShdw blurRad="342900">
              <a:srgbClr val="000000">
                <a:alpha val="5000"/>
              </a:srgbClr>
            </a:outerShdw>
          </a:effectLst>
        </p:spPr>
      </p:sp>
      <p:sp>
        <p:nvSpPr>
          <p:cNvPr id="11" name="TextBox 11"/>
          <p:cNvSpPr txBox="1"/>
          <p:nvPr/>
        </p:nvSpPr>
        <p:spPr>
          <a:xfrm>
            <a:off x="4511682" y="3453550"/>
            <a:ext cx="3183452" cy="559238"/>
          </a:xfrm>
          <a:prstGeom prst="rect">
            <a:avLst/>
          </a:prstGeom>
        </p:spPr>
        <p:txBody>
          <a:bodyPr vert="horz" wrap="square" lIns="66008" tIns="33052" rIns="66008" bIns="33052" rtlCol="0" anchor="ctr" anchorCtr="0">
            <a:noAutofit/>
          </a:bodyPr>
          <a:lstStyle/>
          <a:p>
            <a:pPr algn="ctr">
              <a:lnSpc>
                <a:spcPct val="150000"/>
              </a:lnSpc>
            </a:pPr>
            <a:r>
              <a:rPr lang="en-US" sz="2400" b="1">
                <a:solidFill>
                  <a:srgbClr val="000000">
                    <a:alpha val="100000"/>
                  </a:srgbClr>
                </a:solidFill>
                <a:latin typeface="微软雅黑" panose="020B0503020204020204" charset="-122"/>
                <a:ea typeface="微软雅黑" panose="020B0503020204020204" charset="-122"/>
                <a:cs typeface="微软雅黑" panose="020B0503020204020204" charset="-122"/>
              </a:rPr>
              <a:t>教育公平</a:t>
            </a:r>
            <a:endParaRPr lang="en-US" sz="2400" b="1">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12" name="TextBox 12"/>
          <p:cNvSpPr txBox="1"/>
          <p:nvPr/>
        </p:nvSpPr>
        <p:spPr>
          <a:xfrm>
            <a:off x="8294976" y="3453550"/>
            <a:ext cx="3183452" cy="559238"/>
          </a:xfrm>
          <a:prstGeom prst="rect">
            <a:avLst/>
          </a:prstGeom>
        </p:spPr>
        <p:txBody>
          <a:bodyPr vert="horz" wrap="square" lIns="66008" tIns="33052" rIns="66008" bIns="33052" rtlCol="0" anchor="ctr" anchorCtr="0">
            <a:noAutofit/>
          </a:bodyPr>
          <a:lstStyle/>
          <a:p>
            <a:pPr algn="ctr">
              <a:lnSpc>
                <a:spcPct val="150000"/>
              </a:lnSpc>
            </a:pPr>
            <a:r>
              <a:rPr lang="en-US" sz="2400" b="1">
                <a:solidFill>
                  <a:srgbClr val="000000">
                    <a:alpha val="100000"/>
                  </a:srgbClr>
                </a:solidFill>
                <a:latin typeface="微软雅黑" panose="020B0503020204020204" charset="-122"/>
                <a:ea typeface="微软雅黑" panose="020B0503020204020204" charset="-122"/>
                <a:cs typeface="微软雅黑" panose="020B0503020204020204" charset="-122"/>
              </a:rPr>
              <a:t>医疗卫生服务提升</a:t>
            </a:r>
            <a:endParaRPr lang="en-US" sz="2400" b="1">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13" name="TextBox 13"/>
          <p:cNvSpPr txBox="1"/>
          <p:nvPr/>
        </p:nvSpPr>
        <p:spPr>
          <a:xfrm>
            <a:off x="4594368" y="4164695"/>
            <a:ext cx="3018080" cy="1613061"/>
          </a:xfrm>
          <a:prstGeom prst="rect">
            <a:avLst/>
          </a:prstGeom>
        </p:spPr>
        <p:txBody>
          <a:bodyPr vert="horz" wrap="square" lIns="66008" tIns="33052" rIns="66008" bIns="33052" rtlCol="0" anchor="t" anchorCtr="0">
            <a:normAutofit/>
          </a:bodyPr>
          <a:lstStyle/>
          <a:p>
            <a:pPr algn="l">
              <a:lnSpc>
                <a:spcPct val="150000"/>
              </a:lnSpc>
            </a:pPr>
            <a:r>
              <a:rPr lang="en-US" sz="1500">
                <a:solidFill>
                  <a:srgbClr val="000000">
                    <a:alpha val="69804"/>
                    <a:alpha val="70000"/>
                  </a:srgbClr>
                </a:solidFill>
                <a:latin typeface="微软雅黑" panose="020B0503020204020204" charset="-122"/>
                <a:ea typeface="微软雅黑" panose="020B0503020204020204" charset="-122"/>
                <a:cs typeface="微软雅黑" panose="020B0503020204020204" charset="-122"/>
              </a:rPr>
              <a:t>推进义务教育均衡发展，保障教育公平，让每个孩子都能享受到优质教育资源。</a:t>
            </a:r>
            <a:endParaRPr lang="en-US" sz="1500">
              <a:solidFill>
                <a:srgbClr val="000000">
                  <a:alpha val="69804"/>
                  <a:alpha val="70000"/>
                </a:srgbClr>
              </a:solidFill>
              <a:latin typeface="微软雅黑" panose="020B0503020204020204" charset="-122"/>
              <a:ea typeface="微软雅黑" panose="020B0503020204020204" charset="-122"/>
              <a:cs typeface="微软雅黑" panose="020B0503020204020204" charset="-122"/>
            </a:endParaRPr>
          </a:p>
        </p:txBody>
      </p:sp>
      <p:sp>
        <p:nvSpPr>
          <p:cNvPr id="14" name="TextBox 14"/>
          <p:cNvSpPr txBox="1"/>
          <p:nvPr/>
        </p:nvSpPr>
        <p:spPr>
          <a:xfrm>
            <a:off x="8377661" y="4164695"/>
            <a:ext cx="3018080" cy="1613061"/>
          </a:xfrm>
          <a:prstGeom prst="rect">
            <a:avLst/>
          </a:prstGeom>
        </p:spPr>
        <p:txBody>
          <a:bodyPr vert="horz" wrap="square" lIns="66008" tIns="33052" rIns="66008" bIns="33052" rtlCol="0" anchor="t" anchorCtr="0">
            <a:normAutofit/>
          </a:bodyPr>
          <a:lstStyle/>
          <a:p>
            <a:pPr algn="l">
              <a:lnSpc>
                <a:spcPct val="150000"/>
              </a:lnSpc>
            </a:pPr>
            <a:r>
              <a:rPr lang="en-US" sz="1500">
                <a:solidFill>
                  <a:srgbClr val="000000">
                    <a:alpha val="69804"/>
                    <a:alpha val="70000"/>
                  </a:srgbClr>
                </a:solidFill>
                <a:latin typeface="微软雅黑" panose="020B0503020204020204" charset="-122"/>
                <a:ea typeface="微软雅黑" panose="020B0503020204020204" charset="-122"/>
                <a:cs typeface="微软雅黑" panose="020B0503020204020204" charset="-122"/>
              </a:rPr>
              <a:t>加强医疗卫生服务体系建设，提高医疗服务水平，改善居民就医条件，保障人民健康。</a:t>
            </a:r>
            <a:endParaRPr lang="en-US" sz="1500">
              <a:solidFill>
                <a:srgbClr val="000000">
                  <a:alpha val="69804"/>
                  <a:alpha val="7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2047875" y="648521"/>
            <a:ext cx="8096250" cy="1943100"/>
          </a:xfrm>
          <a:prstGeom prst="rect">
            <a:avLst/>
          </a:prstGeom>
        </p:spPr>
        <p:txBody>
          <a:bodyPr vert="horz" wrap="square" lIns="114300" tIns="57150" rIns="114300" bIns="57150" rtlCol="0" anchor="t" anchorCtr="0">
            <a:spAutoFit/>
          </a:bodyPr>
          <a:lstStyle/>
          <a:p>
            <a:pPr algn="ctr">
              <a:lnSpc>
                <a:spcPct val="120000"/>
              </a:lnSpc>
            </a:pPr>
            <a:r>
              <a:rPr lang="en-US" sz="9600" b="1">
                <a:solidFill>
                  <a:srgbClr val="1F6E21">
                    <a:alpha val="100000"/>
                  </a:srgbClr>
                </a:solidFill>
                <a:latin typeface="微软雅黑" panose="020B0503020204020204" charset="-122"/>
                <a:ea typeface="微软雅黑" panose="020B0503020204020204" charset="-122"/>
                <a:cs typeface="微软雅黑" panose="020B0503020204020204" charset="-122"/>
              </a:rPr>
              <a:t>THANKS</a:t>
            </a:r>
            <a:endParaRPr lang="en-US" sz="9600" b="1">
              <a:solidFill>
                <a:srgbClr val="1F6E21">
                  <a:alpha val="100000"/>
                </a:srgb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4986539" y="2270989"/>
            <a:ext cx="2295122" cy="571500"/>
          </a:xfrm>
          <a:prstGeom prst="rect">
            <a:avLst/>
          </a:prstGeom>
        </p:spPr>
        <p:txBody>
          <a:bodyPr vert="horz" wrap="square" lIns="114300" tIns="57150" rIns="114300" bIns="57150" rtlCol="0" anchor="ctr" anchorCtr="0">
            <a:normAutofit/>
          </a:bodyPr>
          <a:lstStyle/>
          <a:p>
            <a:pPr algn="ctr">
              <a:lnSpc>
                <a:spcPct val="120000"/>
              </a:lnSpc>
            </a:pPr>
            <a:r>
              <a:rPr lang="en-US" sz="2400">
                <a:solidFill>
                  <a:schemeClr val="dk2">
                    <a:alpha val="100000"/>
                  </a:schemeClr>
                </a:solidFill>
                <a:latin typeface="微软雅黑" panose="020B0503020204020204" charset="-122"/>
                <a:ea typeface="微软雅黑" panose="020B0503020204020204" charset="-122"/>
                <a:cs typeface="微软雅黑" panose="020B0503020204020204" charset="-122"/>
              </a:rPr>
              <a:t>感谢观看</a:t>
            </a:r>
            <a:endParaRPr lang="en-US" sz="2400">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751642" y="4006380"/>
            <a:ext cx="7813795" cy="1827334"/>
          </a:xfrm>
          <a:prstGeom prst="roundRect">
            <a:avLst>
              <a:gd name="adj" fmla="val 16667"/>
            </a:avLst>
          </a:prstGeom>
          <a:solidFill>
            <a:schemeClr val="lt2">
              <a:alpha val="80000"/>
            </a:schemeClr>
          </a:solidFill>
        </p:spPr>
      </p:sp>
      <p:sp>
        <p:nvSpPr>
          <p:cNvPr id="3" name="AutoShape 3"/>
          <p:cNvSpPr/>
          <p:nvPr/>
        </p:nvSpPr>
        <p:spPr>
          <a:xfrm>
            <a:off x="751642" y="1920540"/>
            <a:ext cx="7813795" cy="1827334"/>
          </a:xfrm>
          <a:prstGeom prst="roundRect">
            <a:avLst>
              <a:gd name="adj" fmla="val 16667"/>
            </a:avLst>
          </a:prstGeom>
          <a:solidFill>
            <a:schemeClr val="lt2">
              <a:alpha val="80000"/>
            </a:schemeClr>
          </a:solidFill>
        </p:spPr>
      </p:sp>
      <p:pic>
        <p:nvPicPr>
          <p:cNvPr id="4" name="Picture 4"/>
          <p:cNvPicPr>
            <a:picLocks noChangeAspect="1"/>
          </p:cNvPicPr>
          <p:nvPr/>
        </p:nvPicPr>
        <p:blipFill>
          <a:blip r:embed="rId2">
            <a:alphaModFix amt="100000"/>
          </a:blip>
          <a:srcRect/>
          <a:stretch>
            <a:fillRect/>
          </a:stretch>
        </p:blipFill>
        <p:spPr>
          <a:xfrm>
            <a:off x="7804006" y="1329783"/>
            <a:ext cx="3831201" cy="5108268"/>
          </a:xfrm>
          <a:prstGeom prst="rect">
            <a:avLst/>
          </a:prstGeom>
        </p:spPr>
      </p:pic>
      <p:sp>
        <p:nvSpPr>
          <p:cNvPr id="5" name="TextBox 5"/>
          <p:cNvSpPr txBox="1"/>
          <p:nvPr/>
        </p:nvSpPr>
        <p:spPr>
          <a:xfrm>
            <a:off x="1030579" y="2089154"/>
            <a:ext cx="6238875" cy="637972"/>
          </a:xfrm>
          <a:prstGeom prst="rect">
            <a:avLst/>
          </a:prstGeom>
        </p:spPr>
        <p:txBody>
          <a:bodyPr vert="horz" wrap="square" lIns="123825" tIns="123825" rIns="57150" bIns="123825" rtlCol="0" anchor="ctr"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地理位置</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1030579" y="2610429"/>
            <a:ext cx="6238875" cy="950067"/>
          </a:xfrm>
          <a:prstGeom prst="rect">
            <a:avLst/>
          </a:prstGeom>
        </p:spPr>
        <p:txBody>
          <a:bodyPr vert="horz" wrap="square" lIns="123825" tIns="123825" rIns="57150" bIns="123825"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黑龙江省位于中国东北部，北、东部与俄罗斯隔江相望，西部与内蒙古自治区相邻，南部与吉林省接壤。</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1030579" y="4183053"/>
            <a:ext cx="6238875" cy="637972"/>
          </a:xfrm>
          <a:prstGeom prst="rect">
            <a:avLst/>
          </a:prstGeom>
        </p:spPr>
        <p:txBody>
          <a:bodyPr vert="horz" wrap="square" lIns="123825" tIns="123825" rIns="57150" bIns="123825" rtlCol="0" anchor="ctr"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面积</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8" name="TextBox 8"/>
          <p:cNvSpPr txBox="1"/>
          <p:nvPr/>
        </p:nvSpPr>
        <p:spPr>
          <a:xfrm>
            <a:off x="1030579" y="4712439"/>
            <a:ext cx="6238875" cy="936429"/>
          </a:xfrm>
          <a:prstGeom prst="rect">
            <a:avLst/>
          </a:prstGeom>
        </p:spPr>
        <p:txBody>
          <a:bodyPr vert="horz" wrap="square" lIns="123825" tIns="123825" rIns="57150" bIns="123825"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黑龙江省总面积47.3万平方千米，居全国第6位。</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TextBox 9"/>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地理位置与面积</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30369" r="30369"/>
          <a:stretch>
            <a:fillRect/>
          </a:stretch>
        </p:blipFill>
        <p:spPr>
          <a:xfrm>
            <a:off x="875314" y="2169726"/>
            <a:ext cx="2050689" cy="3916435"/>
          </a:xfrm>
          <a:prstGeom prst="rect">
            <a:avLst/>
          </a:prstGeom>
        </p:spPr>
      </p:pic>
      <p:pic>
        <p:nvPicPr>
          <p:cNvPr id="3" name="Picture 3"/>
          <p:cNvPicPr>
            <a:picLocks noChangeAspect="1"/>
          </p:cNvPicPr>
          <p:nvPr/>
        </p:nvPicPr>
        <p:blipFill>
          <a:blip r:embed="rId3"/>
          <a:srcRect l="32550" r="32550"/>
          <a:stretch>
            <a:fillRect/>
          </a:stretch>
        </p:blipFill>
        <p:spPr>
          <a:xfrm>
            <a:off x="5430979" y="2169726"/>
            <a:ext cx="2050689" cy="3916435"/>
          </a:xfrm>
          <a:prstGeom prst="rect">
            <a:avLst/>
          </a:prstGeom>
        </p:spPr>
      </p:pic>
      <p:pic>
        <p:nvPicPr>
          <p:cNvPr id="4" name="Picture 4"/>
          <p:cNvPicPr>
            <a:picLocks noChangeAspect="1"/>
          </p:cNvPicPr>
          <p:nvPr/>
        </p:nvPicPr>
        <p:blipFill>
          <a:blip r:embed="rId4"/>
          <a:srcRect l="32561" r="32561"/>
          <a:stretch>
            <a:fillRect/>
          </a:stretch>
        </p:blipFill>
        <p:spPr>
          <a:xfrm>
            <a:off x="3153146" y="1697364"/>
            <a:ext cx="2050689" cy="3916435"/>
          </a:xfrm>
          <a:prstGeom prst="rect">
            <a:avLst/>
          </a:prstGeom>
        </p:spPr>
      </p:pic>
      <p:sp>
        <p:nvSpPr>
          <p:cNvPr id="5" name="AutoShape 5"/>
          <p:cNvSpPr/>
          <p:nvPr/>
        </p:nvSpPr>
        <p:spPr>
          <a:xfrm>
            <a:off x="7851998" y="2723144"/>
            <a:ext cx="3834950" cy="1465716"/>
          </a:xfrm>
          <a:prstGeom prst="rect">
            <a:avLst/>
          </a:prstGeom>
          <a:noFill/>
        </p:spPr>
        <p:txBody>
          <a:bodyPr vert="horz" wrap="square" lIns="91440" tIns="45720" rIns="91440" bIns="45720" rtlCol="0" anchor="t" anchorCtr="0">
            <a:noAutofit/>
          </a:bodyPr>
          <a:lstStyle/>
          <a:p>
            <a:pPr algn="l">
              <a:lnSpc>
                <a:spcPct val="140000"/>
              </a:lnSpc>
              <a:defRPr/>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黑龙江省拥有一定的人口基数，人口分布相对集中，主要聚居在中心城市和沿江区域。</a:t>
            </a:r>
            <a:endParaRPr lang="en-US" sz="1100"/>
          </a:p>
        </p:txBody>
      </p:sp>
      <p:sp>
        <p:nvSpPr>
          <p:cNvPr id="6" name="AutoShape 6"/>
          <p:cNvSpPr/>
          <p:nvPr/>
        </p:nvSpPr>
        <p:spPr>
          <a:xfrm>
            <a:off x="7851998" y="2087040"/>
            <a:ext cx="3606165" cy="575781"/>
          </a:xfrm>
          <a:prstGeom prst="rect">
            <a:avLst/>
          </a:prstGeom>
          <a:noFill/>
        </p:spPr>
        <p:txBody>
          <a:bodyPr vert="horz" wrap="square" lIns="91440" tIns="45720" rIns="91440" bIns="45720" rtlCol="0" anchor="b" anchorCtr="0">
            <a:normAutofit/>
          </a:bodyPr>
          <a:lstStyle/>
          <a:p>
            <a:pPr algn="l">
              <a:lnSpc>
                <a:spcPct val="120000"/>
              </a:lnSpc>
              <a:defRPr/>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人口</a:t>
            </a:r>
            <a:endParaRPr lang="en-US" sz="1100"/>
          </a:p>
        </p:txBody>
      </p:sp>
      <p:sp>
        <p:nvSpPr>
          <p:cNvPr id="7" name="AutoShape 7"/>
          <p:cNvSpPr/>
          <p:nvPr/>
        </p:nvSpPr>
        <p:spPr>
          <a:xfrm>
            <a:off x="7851998" y="4826443"/>
            <a:ext cx="3834950" cy="1451935"/>
          </a:xfrm>
          <a:prstGeom prst="rect">
            <a:avLst/>
          </a:prstGeom>
          <a:noFill/>
        </p:spPr>
        <p:txBody>
          <a:bodyPr vert="horz" wrap="square" lIns="91440" tIns="45720" rIns="91440" bIns="45720" rtlCol="0" anchor="t" anchorCtr="0">
            <a:noAutofit/>
          </a:bodyPr>
          <a:lstStyle/>
          <a:p>
            <a:pPr algn="l">
              <a:lnSpc>
                <a:spcPct val="140000"/>
              </a:lnSpc>
              <a:defRPr/>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黑龙江省境内有多个民族聚居，包括汉族、满族、朝鲜族、蒙古族等，形成了多元的文化氛围。</a:t>
            </a:r>
            <a:endParaRPr lang="en-US" sz="1100"/>
          </a:p>
        </p:txBody>
      </p:sp>
      <p:sp>
        <p:nvSpPr>
          <p:cNvPr id="8" name="AutoShape 8"/>
          <p:cNvSpPr/>
          <p:nvPr/>
        </p:nvSpPr>
        <p:spPr>
          <a:xfrm>
            <a:off x="7851998" y="4125420"/>
            <a:ext cx="3606329" cy="640699"/>
          </a:xfrm>
          <a:prstGeom prst="rect">
            <a:avLst/>
          </a:prstGeom>
          <a:noFill/>
        </p:spPr>
        <p:txBody>
          <a:bodyPr vert="horz" wrap="square" lIns="91440" tIns="45720" rIns="91440" bIns="45720" rtlCol="0" anchor="b" anchorCtr="0">
            <a:noAutofit/>
          </a:bodyPr>
          <a:lstStyle/>
          <a:p>
            <a:pPr algn="l">
              <a:lnSpc>
                <a:spcPct val="120000"/>
              </a:lnSpc>
              <a:defRPr/>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民族分布</a:t>
            </a:r>
            <a:endParaRPr lang="en-US" sz="1100"/>
          </a:p>
        </p:txBody>
      </p:sp>
      <p:sp>
        <p:nvSpPr>
          <p:cNvPr id="9" name="TextBox 9"/>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人口与民族分布</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7007707" y="1744635"/>
            <a:ext cx="4750584" cy="4285329"/>
          </a:xfrm>
          <a:prstGeom prst="rect">
            <a:avLst/>
          </a:prstGeom>
        </p:spPr>
      </p:pic>
      <p:sp>
        <p:nvSpPr>
          <p:cNvPr id="3" name="TextBox 3"/>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历史文化背景</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4" name="AutoShape 4"/>
          <p:cNvSpPr/>
          <p:nvPr/>
        </p:nvSpPr>
        <p:spPr>
          <a:xfrm>
            <a:off x="3729746" y="1769675"/>
            <a:ext cx="3031629" cy="4285329"/>
          </a:xfrm>
          <a:prstGeom prst="roundRect">
            <a:avLst>
              <a:gd name="adj" fmla="val 0"/>
            </a:avLst>
          </a:prstGeom>
          <a:solidFill>
            <a:schemeClr val="lt2">
              <a:alpha val="80000"/>
            </a:schemeClr>
          </a:solidFill>
        </p:spPr>
      </p:sp>
      <p:sp>
        <p:nvSpPr>
          <p:cNvPr id="5" name="TextBox 5"/>
          <p:cNvSpPr txBox="1"/>
          <p:nvPr/>
        </p:nvSpPr>
        <p:spPr>
          <a:xfrm>
            <a:off x="3923235" y="2035795"/>
            <a:ext cx="2644651" cy="649939"/>
          </a:xfrm>
          <a:prstGeom prst="rect">
            <a:avLst/>
          </a:prstGeom>
        </p:spPr>
        <p:txBody>
          <a:bodyPr vert="horz" wrap="square" lIns="66008" tIns="33052" rIns="66008" bIns="33052" rtlCol="0" anchor="ctr" anchorCtr="0">
            <a:noAutofit/>
          </a:bodyPr>
          <a:lstStyle/>
          <a:p>
            <a:pPr algn="ctr">
              <a:lnSpc>
                <a:spcPct val="120000"/>
              </a:lnSpc>
            </a:pPr>
            <a:r>
              <a:rPr lang="en-US" sz="2400" b="1">
                <a:solidFill>
                  <a:schemeClr val="dk1">
                    <a:alpha val="100000"/>
                  </a:schemeClr>
                </a:solidFill>
                <a:latin typeface="微软雅黑" panose="020B0503020204020204" charset="-122"/>
                <a:ea typeface="微软雅黑" panose="020B0503020204020204" charset="-122"/>
                <a:cs typeface="微软雅黑" panose="020B0503020204020204" charset="-122"/>
              </a:rPr>
              <a:t>文化特色</a:t>
            </a:r>
            <a:endParaRPr lang="en-US" sz="2400" b="1">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3923235" y="2757859"/>
            <a:ext cx="2644651" cy="2924764"/>
          </a:xfrm>
          <a:prstGeom prst="rect">
            <a:avLst/>
          </a:prstGeom>
        </p:spPr>
        <p:txBody>
          <a:bodyPr vert="horz" wrap="square" lIns="66008" tIns="33052" rIns="66008" bIns="33052" rtlCol="0" anchor="t" anchorCtr="0">
            <a:noAutofit/>
          </a:bodyPr>
          <a:lstStyle/>
          <a:p>
            <a:pPr algn="ctr">
              <a:lnSpc>
                <a:spcPct val="140000"/>
              </a:lnSpc>
            </a:pPr>
            <a:r>
              <a:rPr lang="en-US" sz="1575">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黑龙江省具有独特的文化特色，如冰雪文化、黑土文化、边疆文化等，深受国内外游客的喜爱。</a:t>
            </a:r>
            <a:endParaRPr lang="en-US" sz="1575">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AutoShape 7"/>
          <p:cNvSpPr/>
          <p:nvPr/>
        </p:nvSpPr>
        <p:spPr>
          <a:xfrm>
            <a:off x="556553" y="1764765"/>
            <a:ext cx="3031629" cy="4285329"/>
          </a:xfrm>
          <a:prstGeom prst="roundRect">
            <a:avLst>
              <a:gd name="adj" fmla="val 0"/>
            </a:avLst>
          </a:prstGeom>
          <a:solidFill>
            <a:schemeClr val="lt2">
              <a:alpha val="80000"/>
            </a:schemeClr>
          </a:solidFill>
        </p:spPr>
      </p:sp>
      <p:sp>
        <p:nvSpPr>
          <p:cNvPr id="8" name="TextBox 8"/>
          <p:cNvSpPr txBox="1"/>
          <p:nvPr/>
        </p:nvSpPr>
        <p:spPr>
          <a:xfrm>
            <a:off x="750042" y="2035795"/>
            <a:ext cx="2644651" cy="649939"/>
          </a:xfrm>
          <a:prstGeom prst="rect">
            <a:avLst/>
          </a:prstGeom>
        </p:spPr>
        <p:txBody>
          <a:bodyPr vert="horz" wrap="square" lIns="66008" tIns="33052" rIns="66008" bIns="33052" rtlCol="0" anchor="ctr" anchorCtr="0">
            <a:noAutofit/>
          </a:bodyPr>
          <a:lstStyle/>
          <a:p>
            <a:pPr algn="ctr">
              <a:lnSpc>
                <a:spcPct val="120000"/>
              </a:lnSpc>
            </a:pPr>
            <a:r>
              <a:rPr lang="en-US" sz="2400" b="1">
                <a:solidFill>
                  <a:schemeClr val="dk1">
                    <a:alpha val="100000"/>
                  </a:schemeClr>
                </a:solidFill>
                <a:latin typeface="微软雅黑" panose="020B0503020204020204" charset="-122"/>
                <a:ea typeface="微软雅黑" panose="020B0503020204020204" charset="-122"/>
                <a:cs typeface="微软雅黑" panose="020B0503020204020204" charset="-122"/>
              </a:rPr>
              <a:t>历史沿革</a:t>
            </a:r>
            <a:endParaRPr lang="en-US" sz="2400" b="1">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TextBox 9"/>
          <p:cNvSpPr txBox="1"/>
          <p:nvPr/>
        </p:nvSpPr>
        <p:spPr>
          <a:xfrm>
            <a:off x="750042" y="2752949"/>
            <a:ext cx="2644651" cy="2924764"/>
          </a:xfrm>
          <a:prstGeom prst="rect">
            <a:avLst/>
          </a:prstGeom>
        </p:spPr>
        <p:txBody>
          <a:bodyPr vert="horz" wrap="square" lIns="66008" tIns="33052" rIns="66008" bIns="33052" rtlCol="0" anchor="t" anchorCtr="0">
            <a:noAutofit/>
          </a:bodyPr>
          <a:lstStyle/>
          <a:p>
            <a:pPr algn="ctr">
              <a:lnSpc>
                <a:spcPct val="140000"/>
              </a:lnSpc>
            </a:pPr>
            <a:r>
              <a:rPr lang="en-US" sz="1575">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黑龙江省历史悠久，先秦时期已有先民定居，并逐渐成为中华民族的重要组成部分。秦以后，多个民族在此生息活动，留下了丰富的历史文化遗产。</a:t>
            </a:r>
            <a:endParaRPr lang="en-US" sz="1575">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2788511" y="2014308"/>
            <a:ext cx="2987778" cy="490334"/>
          </a:xfrm>
          <a:prstGeom prst="rect">
            <a:avLst/>
          </a:prstGeom>
        </p:spPr>
        <p:txBody>
          <a:bodyPr vert="horz" wrap="square" lIns="66008" tIns="33052" rIns="66008" bIns="33052" rtlCol="0" anchor="b" anchorCtr="0">
            <a:noAutofit/>
          </a:bodyPr>
          <a:lstStyle/>
          <a:p>
            <a:pPr algn="l">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产业结构</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2265556" y="2589176"/>
            <a:ext cx="5429250" cy="1066632"/>
          </a:xfrm>
          <a:prstGeom prst="rect">
            <a:avLst/>
          </a:prstGeom>
        </p:spPr>
        <p:txBody>
          <a:bodyPr vert="horz" wrap="square" lIns="66008" tIns="33052" rIns="66008" bIns="33052" rtlCol="0" anchor="t"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黑龙江省以农业、林业、牧业等传统产业为基础，同时积极发展现代制造业、高新技术产业等新兴产业，产业结构逐渐优化升级。</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4" name="TextBox 4"/>
          <p:cNvSpPr txBox="1"/>
          <p:nvPr/>
        </p:nvSpPr>
        <p:spPr>
          <a:xfrm>
            <a:off x="6732228" y="4509502"/>
            <a:ext cx="2987778" cy="490334"/>
          </a:xfrm>
          <a:prstGeom prst="rect">
            <a:avLst/>
          </a:prstGeom>
        </p:spPr>
        <p:txBody>
          <a:bodyPr vert="horz" wrap="square" lIns="66008" tIns="33052" rIns="66008" bIns="33052" rtlCol="0" anchor="b" anchorCtr="0">
            <a:noAutofit/>
          </a:bodyPr>
          <a:lstStyle/>
          <a:p>
            <a:pPr algn="l">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经济发展水平</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5" name="TextBox 5"/>
          <p:cNvSpPr txBox="1"/>
          <p:nvPr/>
        </p:nvSpPr>
        <p:spPr>
          <a:xfrm>
            <a:off x="476023" y="265328"/>
            <a:ext cx="11239500" cy="914400"/>
          </a:xfrm>
          <a:prstGeom prst="rect">
            <a:avLst/>
          </a:prstGeom>
        </p:spPr>
        <p:txBody>
          <a:bodyPr vert="horz" wrap="square" lIns="123825" tIns="123825" rIns="57150" bIns="123825" rtlCol="0" anchor="ctr" anchorCtr="0">
            <a:no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经济发展现状</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6" name="TextBox 6"/>
          <p:cNvSpPr txBox="1"/>
          <p:nvPr/>
        </p:nvSpPr>
        <p:spPr>
          <a:xfrm>
            <a:off x="6209273" y="5048803"/>
            <a:ext cx="5429250" cy="1066632"/>
          </a:xfrm>
          <a:prstGeom prst="rect">
            <a:avLst/>
          </a:prstGeom>
        </p:spPr>
        <p:txBody>
          <a:bodyPr vert="horz" wrap="square" lIns="66008" tIns="33052" rIns="66008" bIns="33052" rtlCol="0" anchor="t" anchorCtr="0">
            <a:noAutofit/>
          </a:bodyPr>
          <a:lstStyle/>
          <a:p>
            <a:pPr algn="l">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黑龙江省经济持续稳定增长，人民生活水平不断提高，已成为中国东北地区的重要经济增长极。</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7" name="TextBox 7"/>
          <p:cNvSpPr txBox="1"/>
          <p:nvPr/>
        </p:nvSpPr>
        <p:spPr>
          <a:xfrm>
            <a:off x="2265556" y="1929773"/>
            <a:ext cx="649757" cy="659403"/>
          </a:xfrm>
          <a:prstGeom prst="rect">
            <a:avLst/>
          </a:prstGeom>
        </p:spPr>
        <p:txBody>
          <a:bodyPr vert="horz" wrap="square" lIns="66008" tIns="33052" rIns="66008" bIns="33052" rtlCol="0" anchor="ctr" anchorCtr="0">
            <a:normAutofit/>
          </a:bodyPr>
          <a:lstStyle/>
          <a:p>
            <a:pPr algn="l">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01</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8" name="TextBox 8"/>
          <p:cNvSpPr txBox="1"/>
          <p:nvPr/>
        </p:nvSpPr>
        <p:spPr>
          <a:xfrm>
            <a:off x="6209273" y="4435534"/>
            <a:ext cx="670891" cy="638269"/>
          </a:xfrm>
          <a:prstGeom prst="rect">
            <a:avLst/>
          </a:prstGeom>
        </p:spPr>
        <p:txBody>
          <a:bodyPr vert="horz" wrap="square" lIns="66008" tIns="33052" rIns="66008" bIns="33052" rtlCol="0" anchor="ctr" anchorCtr="0">
            <a:normAutofit/>
          </a:bodyPr>
          <a:lstStyle/>
          <a:p>
            <a:pPr algn="l">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02</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9" name="AutoShape 9"/>
          <p:cNvSpPr/>
          <p:nvPr/>
        </p:nvSpPr>
        <p:spPr>
          <a:xfrm>
            <a:off x="565061" y="2098842"/>
            <a:ext cx="1498612" cy="1498612"/>
          </a:xfrm>
          <a:prstGeom prst="ellipse">
            <a:avLst/>
          </a:prstGeom>
          <a:solidFill>
            <a:schemeClr val="lt2">
              <a:alpha val="100000"/>
            </a:schemeClr>
          </a:solidFill>
        </p:spPr>
      </p:sp>
      <p:sp>
        <p:nvSpPr>
          <p:cNvPr id="10" name="Freeform 10"/>
          <p:cNvSpPr/>
          <p:nvPr/>
        </p:nvSpPr>
        <p:spPr>
          <a:xfrm>
            <a:off x="1028447" y="2543179"/>
            <a:ext cx="571839" cy="571839"/>
          </a:xfrm>
          <a:custGeom>
            <a:avLst/>
            <a:gdLst/>
            <a:ahLst/>
            <a:cxnLst/>
            <a:rect l="l" t="t" r="r" b="b"/>
            <a:pathLst>
              <a:path w="304800" h="304800">
                <a:moveTo>
                  <a:pt x="121920" y="28651"/>
                </a:moveTo>
                <a:lnTo>
                  <a:pt x="121920" y="0"/>
                </a:lnTo>
                <a:lnTo>
                  <a:pt x="152400" y="0"/>
                </a:lnTo>
                <a:lnTo>
                  <a:pt x="152400" y="243840"/>
                </a:lnTo>
                <a:lnTo>
                  <a:pt x="304800" y="243840"/>
                </a:lnTo>
                <a:lnTo>
                  <a:pt x="243840" y="304800"/>
                </a:lnTo>
                <a:lnTo>
                  <a:pt x="30480" y="304800"/>
                </a:lnTo>
                <a:lnTo>
                  <a:pt x="0" y="243840"/>
                </a:lnTo>
                <a:lnTo>
                  <a:pt x="121920" y="243840"/>
                </a:lnTo>
                <a:lnTo>
                  <a:pt x="121920" y="213360"/>
                </a:lnTo>
                <a:lnTo>
                  <a:pt x="0" y="213360"/>
                </a:lnTo>
                <a:lnTo>
                  <a:pt x="0" y="209398"/>
                </a:lnTo>
                <a:cubicBezTo>
                  <a:pt x="56940" y="163544"/>
                  <a:pt x="99498" y="101956"/>
                  <a:pt x="121234" y="31242"/>
                </a:cubicBezTo>
                <a:lnTo>
                  <a:pt x="121920" y="28651"/>
                </a:lnTo>
                <a:close/>
                <a:moveTo>
                  <a:pt x="304343" y="213360"/>
                </a:moveTo>
                <a:lnTo>
                  <a:pt x="152400" y="213360"/>
                </a:lnTo>
                <a:lnTo>
                  <a:pt x="152400" y="207874"/>
                </a:lnTo>
                <a:cubicBezTo>
                  <a:pt x="171650" y="179451"/>
                  <a:pt x="183137" y="144409"/>
                  <a:pt x="183137" y="106680"/>
                </a:cubicBezTo>
                <a:cubicBezTo>
                  <a:pt x="183137" y="68951"/>
                  <a:pt x="171660" y="33909"/>
                  <a:pt x="151990" y="4848"/>
                </a:cubicBezTo>
                <a:lnTo>
                  <a:pt x="152400" y="5486"/>
                </a:lnTo>
                <a:lnTo>
                  <a:pt x="152400" y="2438"/>
                </a:lnTo>
                <a:cubicBezTo>
                  <a:pt x="237877" y="37719"/>
                  <a:pt x="298180" y="117796"/>
                  <a:pt x="304305" y="212646"/>
                </a:cubicBezTo>
                <a:lnTo>
                  <a:pt x="304343" y="213360"/>
                </a:lnTo>
                <a:close/>
              </a:path>
            </a:pathLst>
          </a:custGeom>
          <a:solidFill>
            <a:schemeClr val="accent1">
              <a:alpha val="100000"/>
            </a:schemeClr>
          </a:solidFill>
        </p:spPr>
      </p:sp>
      <p:sp>
        <p:nvSpPr>
          <p:cNvPr id="11" name="AutoShape 11"/>
          <p:cNvSpPr/>
          <p:nvPr/>
        </p:nvSpPr>
        <p:spPr>
          <a:xfrm>
            <a:off x="4230875" y="4583470"/>
            <a:ext cx="1498612" cy="1498612"/>
          </a:xfrm>
          <a:prstGeom prst="ellipse">
            <a:avLst/>
          </a:prstGeom>
          <a:solidFill>
            <a:schemeClr val="lt2">
              <a:alpha val="100000"/>
            </a:schemeClr>
          </a:solidFill>
        </p:spPr>
      </p:sp>
      <p:sp>
        <p:nvSpPr>
          <p:cNvPr id="12" name="Freeform 12"/>
          <p:cNvSpPr/>
          <p:nvPr/>
        </p:nvSpPr>
        <p:spPr>
          <a:xfrm>
            <a:off x="4713980" y="5062314"/>
            <a:ext cx="532402" cy="502824"/>
          </a:xfrm>
          <a:custGeom>
            <a:avLst/>
            <a:gdLst/>
            <a:ahLst/>
            <a:cxnLst/>
            <a:rect l="l" t="t" r="r" b="b"/>
            <a:pathLst>
              <a:path w="304800" h="304800">
                <a:moveTo>
                  <a:pt x="0" y="91440"/>
                </a:moveTo>
                <a:lnTo>
                  <a:pt x="152400" y="0"/>
                </a:lnTo>
                <a:lnTo>
                  <a:pt x="304800" y="91440"/>
                </a:lnTo>
                <a:lnTo>
                  <a:pt x="304800" y="121920"/>
                </a:lnTo>
                <a:lnTo>
                  <a:pt x="0" y="121920"/>
                </a:lnTo>
                <a:lnTo>
                  <a:pt x="0" y="91440"/>
                </a:lnTo>
                <a:close/>
                <a:moveTo>
                  <a:pt x="0" y="274320"/>
                </a:moveTo>
                <a:lnTo>
                  <a:pt x="304800" y="274320"/>
                </a:lnTo>
                <a:lnTo>
                  <a:pt x="304800" y="304800"/>
                </a:lnTo>
                <a:lnTo>
                  <a:pt x="0" y="304800"/>
                </a:lnTo>
                <a:lnTo>
                  <a:pt x="0" y="274320"/>
                </a:lnTo>
                <a:close/>
                <a:moveTo>
                  <a:pt x="30480" y="243840"/>
                </a:moveTo>
                <a:lnTo>
                  <a:pt x="274320" y="243840"/>
                </a:lnTo>
                <a:lnTo>
                  <a:pt x="274320" y="274320"/>
                </a:lnTo>
                <a:lnTo>
                  <a:pt x="30480" y="274320"/>
                </a:lnTo>
                <a:lnTo>
                  <a:pt x="30480" y="243840"/>
                </a:lnTo>
                <a:close/>
                <a:moveTo>
                  <a:pt x="30480" y="121920"/>
                </a:moveTo>
                <a:lnTo>
                  <a:pt x="91440" y="121920"/>
                </a:lnTo>
                <a:lnTo>
                  <a:pt x="91440" y="243840"/>
                </a:lnTo>
                <a:lnTo>
                  <a:pt x="30480" y="243840"/>
                </a:lnTo>
                <a:lnTo>
                  <a:pt x="30480" y="121920"/>
                </a:lnTo>
                <a:close/>
                <a:moveTo>
                  <a:pt x="121920" y="121920"/>
                </a:moveTo>
                <a:lnTo>
                  <a:pt x="182880" y="121920"/>
                </a:lnTo>
                <a:lnTo>
                  <a:pt x="182880" y="243840"/>
                </a:lnTo>
                <a:lnTo>
                  <a:pt x="121920" y="243840"/>
                </a:lnTo>
                <a:lnTo>
                  <a:pt x="121920" y="121920"/>
                </a:lnTo>
                <a:close/>
                <a:moveTo>
                  <a:pt x="213360" y="121920"/>
                </a:moveTo>
                <a:lnTo>
                  <a:pt x="274320" y="121920"/>
                </a:lnTo>
                <a:lnTo>
                  <a:pt x="274320" y="243840"/>
                </a:lnTo>
                <a:lnTo>
                  <a:pt x="213360" y="243840"/>
                </a:lnTo>
                <a:lnTo>
                  <a:pt x="213360" y="121920"/>
                </a:lnTo>
                <a:close/>
              </a:path>
            </a:pathLst>
          </a:custGeom>
          <a:solidFill>
            <a:schemeClr val="accent1">
              <a:alpha val="100000"/>
            </a:schemeClr>
          </a:solid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1379180" y="3093805"/>
            <a:ext cx="7832422" cy="1828800"/>
          </a:xfrm>
          <a:prstGeom prst="rect">
            <a:avLst/>
          </a:prstGeom>
        </p:spPr>
        <p:txBody>
          <a:bodyPr vert="horz" wrap="square" lIns="114300" tIns="57150" rIns="114300" bIns="57150" rtlCol="0" anchor="ctr" anchorCtr="0">
            <a:spAutoFit/>
          </a:bodyPr>
          <a:lstStyle/>
          <a:p>
            <a:pPr algn="ctr">
              <a:lnSpc>
                <a:spcPct val="120000"/>
              </a:lnSpc>
            </a:pPr>
            <a:r>
              <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rPr>
              <a:t>自然景观与旅游资源</a:t>
            </a:r>
            <a:endParaRPr lang="en-US" sz="4500" b="1">
              <a:solidFill>
                <a:schemeClr val="l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727442" y="805278"/>
            <a:ext cx="9305925" cy="1371600"/>
          </a:xfrm>
          <a:prstGeom prst="rect">
            <a:avLst/>
          </a:prstGeom>
        </p:spPr>
        <p:txBody>
          <a:bodyPr vert="horz" wrap="square" lIns="114300" tIns="57150" rIns="114300" bIns="57150" rtlCol="0" anchor="t" anchorCtr="0">
            <a:spAutoFit/>
          </a:bodyPr>
          <a:lstStyle/>
          <a:p>
            <a:pPr>
              <a:lnSpc>
                <a:spcPct val="120000"/>
              </a:lnSpc>
            </a:pPr>
            <a:r>
              <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rPr>
              <a:t>02</a:t>
            </a:r>
            <a:endParaRPr lang="en-US" sz="6600" b="1">
              <a:solidFill>
                <a:srgbClr val="1F6E21">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00000"/>
          </a:blip>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689593" y="1595455"/>
            <a:ext cx="6734175" cy="771853"/>
          </a:xfrm>
          <a:prstGeom prst="rect">
            <a:avLst/>
          </a:prstGeom>
        </p:spPr>
        <p:txBody>
          <a:bodyPr vert="horz" wrap="square" lIns="123825" tIns="123825" rIns="57150" bIns="123825"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山脉</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3" name="TextBox 3"/>
          <p:cNvSpPr txBox="1"/>
          <p:nvPr/>
        </p:nvSpPr>
        <p:spPr>
          <a:xfrm>
            <a:off x="689593" y="2246047"/>
            <a:ext cx="6810375" cy="1323975"/>
          </a:xfrm>
          <a:prstGeom prst="rect">
            <a:avLst/>
          </a:prstGeom>
        </p:spPr>
        <p:txBody>
          <a:bodyPr vert="horz" wrap="square" lIns="123825" tIns="123825" rIns="57150" bIns="123825"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黑龙江省拥有众多著名山脉，如大兴安岭、小兴安岭、张广才岭和老爷岭等，这些山脉构成了黑龙江省的地理骨架，为黑龙江省提供了丰富的自然资源。</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4" name="TextBox 4"/>
          <p:cNvSpPr txBox="1"/>
          <p:nvPr/>
        </p:nvSpPr>
        <p:spPr>
          <a:xfrm>
            <a:off x="689593" y="4139505"/>
            <a:ext cx="6734175" cy="759000"/>
          </a:xfrm>
          <a:prstGeom prst="rect">
            <a:avLst/>
          </a:prstGeom>
        </p:spPr>
        <p:txBody>
          <a:bodyPr vert="horz" wrap="square" lIns="123825" tIns="123825" rIns="57150" bIns="123825" rtlCol="0" anchor="b" anchorCtr="0">
            <a:noAutofit/>
          </a:bodyPr>
          <a:lstStyle/>
          <a:p>
            <a:pPr>
              <a:lnSpc>
                <a:spcPct val="120000"/>
              </a:lnSpc>
            </a:pPr>
            <a:r>
              <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rPr>
              <a:t>河流湖泊</a:t>
            </a:r>
            <a:endParaRPr lang="en-US" sz="2400" b="1">
              <a:solidFill>
                <a:schemeClr val="accent1">
                  <a:alpha val="100000"/>
                </a:schemeClr>
              </a:solidFill>
              <a:latin typeface="微软雅黑" panose="020B0503020204020204" charset="-122"/>
              <a:ea typeface="微软雅黑" panose="020B0503020204020204" charset="-122"/>
              <a:cs typeface="微软雅黑" panose="020B0503020204020204" charset="-122"/>
            </a:endParaRPr>
          </a:p>
        </p:txBody>
      </p:sp>
      <p:sp>
        <p:nvSpPr>
          <p:cNvPr id="5" name="TextBox 5"/>
          <p:cNvSpPr txBox="1"/>
          <p:nvPr/>
        </p:nvSpPr>
        <p:spPr>
          <a:xfrm>
            <a:off x="689593" y="4798345"/>
            <a:ext cx="6810375" cy="1323975"/>
          </a:xfrm>
          <a:prstGeom prst="rect">
            <a:avLst/>
          </a:prstGeom>
        </p:spPr>
        <p:txBody>
          <a:bodyPr vert="horz" wrap="square" lIns="123825" tIns="123825" rIns="57150" bIns="123825" rtlCol="0" anchor="t" anchorCtr="0">
            <a:noAutofit/>
          </a:bodyPr>
          <a:lstStyle/>
          <a:p>
            <a:pPr>
              <a:lnSpc>
                <a:spcPct val="140000"/>
              </a:lnSpc>
            </a:pPr>
            <a:r>
              <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rPr>
              <a:t>黑龙江省内河流纵横，湖泊众多，主要河流有黑龙江、松花江、乌苏里江和绥芬河等。这些河流湖泊为黑龙江省提供了丰富的水资源，同时也是重要的航运通道。</a:t>
            </a:r>
            <a:endParaRPr lang="en-US" sz="1500">
              <a:solidFill>
                <a:schemeClr val="dk1">
                  <a:alpha val="100000"/>
                </a:schemeClr>
              </a:solidFill>
              <a:latin typeface="微软雅黑" panose="020B0503020204020204" charset="-122"/>
              <a:ea typeface="微软雅黑" panose="020B0503020204020204" charset="-122"/>
              <a:cs typeface="微软雅黑" panose="020B0503020204020204" charset="-122"/>
            </a:endParaRPr>
          </a:p>
        </p:txBody>
      </p:sp>
      <p:cxnSp>
        <p:nvCxnSpPr>
          <p:cNvPr id="6" name="Connector 6"/>
          <p:cNvCxnSpPr/>
          <p:nvPr/>
        </p:nvCxnSpPr>
        <p:spPr>
          <a:xfrm>
            <a:off x="756268" y="6181746"/>
            <a:ext cx="7784538" cy="0"/>
          </a:xfrm>
          <a:prstGeom prst="line">
            <a:avLst/>
          </a:prstGeom>
          <a:ln w="14288">
            <a:solidFill>
              <a:schemeClr val="accent1"/>
            </a:solidFill>
            <a:prstDash val="dash"/>
            <a:headEnd type="none"/>
            <a:tailEnd type="none"/>
          </a:ln>
        </p:spPr>
        <p:style>
          <a:lnRef idx="0">
            <a:schemeClr val="accent1"/>
          </a:lnRef>
          <a:fillRef idx="1">
            <a:schemeClr val="accent1"/>
          </a:fillRef>
          <a:effectRef idx="0">
            <a:schemeClr val="accent1"/>
          </a:effectRef>
          <a:fontRef idx="minor">
            <a:schemeClr val="lt1"/>
          </a:fontRef>
        </p:style>
      </p:cxnSp>
      <p:pic>
        <p:nvPicPr>
          <p:cNvPr id="7" name="Picture 7"/>
          <p:cNvPicPr>
            <a:picLocks noChangeAspect="1"/>
          </p:cNvPicPr>
          <p:nvPr/>
        </p:nvPicPr>
        <p:blipFill>
          <a:blip r:embed="rId2">
            <a:alphaModFix amt="100000"/>
          </a:blip>
          <a:srcRect l="25063" r="25063"/>
          <a:stretch>
            <a:fillRect/>
          </a:stretch>
        </p:blipFill>
        <p:spPr>
          <a:xfrm>
            <a:off x="7803289" y="1299241"/>
            <a:ext cx="3679824" cy="4906431"/>
          </a:xfrm>
          <a:prstGeom prst="rect">
            <a:avLst/>
          </a:prstGeom>
        </p:spPr>
      </p:pic>
      <p:cxnSp>
        <p:nvCxnSpPr>
          <p:cNvPr id="8" name="Connector 8"/>
          <p:cNvCxnSpPr/>
          <p:nvPr/>
        </p:nvCxnSpPr>
        <p:spPr>
          <a:xfrm>
            <a:off x="756268" y="3856089"/>
            <a:ext cx="7083417" cy="0"/>
          </a:xfrm>
          <a:prstGeom prst="line">
            <a:avLst/>
          </a:prstGeom>
          <a:ln w="14288">
            <a:solidFill>
              <a:schemeClr val="accent1"/>
            </a:solidFill>
            <a:prstDash val="dash"/>
            <a:headEnd type="none"/>
            <a:tailEnd type="none"/>
          </a:ln>
        </p:spPr>
        <p:style>
          <a:lnRef idx="0">
            <a:schemeClr val="accent1"/>
          </a:lnRef>
          <a:fillRef idx="1">
            <a:schemeClr val="accent1"/>
          </a:fillRef>
          <a:effectRef idx="0">
            <a:schemeClr val="accent1"/>
          </a:effectRef>
          <a:fontRef idx="minor">
            <a:schemeClr val="lt1"/>
          </a:fontRef>
        </p:style>
      </p:cxnSp>
      <p:sp>
        <p:nvSpPr>
          <p:cNvPr id="9" name="TextBox 9"/>
          <p:cNvSpPr txBox="1"/>
          <p:nvPr/>
        </p:nvSpPr>
        <p:spPr>
          <a:xfrm>
            <a:off x="476023" y="265328"/>
            <a:ext cx="11239500" cy="914400"/>
          </a:xfrm>
          <a:prstGeom prst="rect">
            <a:avLst/>
          </a:prstGeom>
        </p:spPr>
        <p:txBody>
          <a:bodyPr vert="horz" wrap="square" lIns="123825" tIns="123825" rIns="57150" bIns="123825" rtlCol="0" anchor="t" anchorCtr="0">
            <a:spAutoFit/>
          </a:bodyPr>
          <a:lstStyle/>
          <a:p>
            <a:pPr>
              <a:lnSpc>
                <a:spcPct val="140000"/>
              </a:lnSpc>
            </a:pPr>
            <a:r>
              <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rPr>
              <a:t>著名山脉与河流湖泊</a:t>
            </a:r>
            <a:endParaRPr lang="en-US" sz="3000" b="1">
              <a:solidFill>
                <a:schemeClr val="dk2">
                  <a:alpha val="100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tags/tag1.xml><?xml version="1.0" encoding="utf-8"?>
<p:tagLst xmlns:p="http://schemas.openxmlformats.org/presentationml/2006/main">
  <p:tag name="commondata" val="eyJoZGlkIjoiNWE1MDc0MjI3MDhmOWFiYjQwMTgzMTdlNjI5YWE3MDcifQ=="/>
</p:tagLst>
</file>

<file path=ppt/theme/theme1.xml><?xml version="1.0" encoding="utf-8"?>
<a:theme xmlns:a="http://schemas.openxmlformats.org/drawingml/2006/main" name="Office Theme">
  <a:themeElements>
    <a:clrScheme name="Office">
      <a:dk1>
        <a:srgbClr val="222222"/>
      </a:dk1>
      <a:lt1>
        <a:srgbClr val="F6FFF4"/>
      </a:lt1>
      <a:dk2>
        <a:srgbClr val="1F6E21"/>
      </a:dk2>
      <a:lt2>
        <a:srgbClr val="FFFFFF"/>
      </a:lt2>
      <a:accent1>
        <a:srgbClr val="1F6E21"/>
      </a:accent1>
      <a:accent2>
        <a:srgbClr val="306F31"/>
      </a:accent2>
      <a:accent3>
        <a:srgbClr val="3C7F3E"/>
      </a:accent3>
      <a:accent4>
        <a:srgbClr val="549556"/>
      </a:accent4>
      <a:accent5>
        <a:srgbClr val="61A363"/>
      </a:accent5>
      <a:accent6>
        <a:srgbClr val="9CBD61"/>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3544</Words>
  <Application>WPS 演示</Application>
  <PresentationFormat>On-screen Show (4:3)</PresentationFormat>
  <Paragraphs>367</Paragraphs>
  <Slides>33</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33</vt:i4>
      </vt:variant>
    </vt:vector>
  </HeadingPairs>
  <TitlesOfParts>
    <vt:vector size="43" baseType="lpstr">
      <vt:lpstr>Arial</vt:lpstr>
      <vt:lpstr>宋体</vt:lpstr>
      <vt:lpstr>Wingdings</vt:lpstr>
      <vt:lpstr>微软雅黑</vt:lpstr>
      <vt:lpstr>Arial</vt:lpstr>
      <vt:lpstr>Arial Unicode MS</vt:lpstr>
      <vt:lpstr>Calibri</vt:lpstr>
      <vt:lpstr>+中文正文</vt:lpstr>
      <vt:lpstr>Segoe Print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郜文强</cp:lastModifiedBy>
  <cp:revision>2</cp:revision>
  <dcterms:created xsi:type="dcterms:W3CDTF">2006-08-16T00:00:00Z</dcterms:created>
  <dcterms:modified xsi:type="dcterms:W3CDTF">2024-11-10T10:28:08Z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39F9F5A651D147CE9F080B401F7623A9_13</vt:lpwstr>
  </property>
  <property fmtid="{D5CDD505-2E9C-101B-9397-08002B2CF9AE}" pid="3" name="KSOProductBuildVer">
    <vt:lpwstr>2052-12.1.0.18608</vt:lpwstr>
  </property>
</Properties>
</file>

<file path=docProps/thumbnail.jpeg>
</file>